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06" r:id="rId2"/>
    <p:sldId id="259" r:id="rId3"/>
    <p:sldId id="417" r:id="rId4"/>
    <p:sldId id="418" r:id="rId5"/>
    <p:sldId id="419" r:id="rId6"/>
    <p:sldId id="420" r:id="rId7"/>
    <p:sldId id="421" r:id="rId8"/>
    <p:sldId id="422" r:id="rId9"/>
    <p:sldId id="424" r:id="rId10"/>
    <p:sldId id="458" r:id="rId11"/>
    <p:sldId id="295" r:id="rId12"/>
    <p:sldId id="297" r:id="rId13"/>
    <p:sldId id="296" r:id="rId14"/>
    <p:sldId id="425" r:id="rId15"/>
    <p:sldId id="461" r:id="rId16"/>
    <p:sldId id="462" r:id="rId17"/>
    <p:sldId id="426" r:id="rId18"/>
    <p:sldId id="427" r:id="rId19"/>
    <p:sldId id="428" r:id="rId20"/>
    <p:sldId id="429" r:id="rId21"/>
    <p:sldId id="431" r:id="rId22"/>
    <p:sldId id="352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51" r:id="rId43"/>
    <p:sldId id="452" r:id="rId44"/>
    <p:sldId id="453" r:id="rId45"/>
    <p:sldId id="454" r:id="rId46"/>
    <p:sldId id="388" r:id="rId47"/>
    <p:sldId id="460" r:id="rId48"/>
    <p:sldId id="457" r:id="rId49"/>
    <p:sldId id="459" r:id="rId50"/>
    <p:sldId id="455" r:id="rId51"/>
    <p:sldId id="456" r:id="rId5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B651B2-9E3B-4F78-8015-581213D05BAE}">
          <p14:sldIdLst>
            <p14:sldId id="406"/>
            <p14:sldId id="259"/>
            <p14:sldId id="417"/>
          </p14:sldIdLst>
        </p14:section>
        <p14:section name="Untitled Section" id="{4D9F3E3A-5ACF-4EB9-B9BE-3C99AF73F852}">
          <p14:sldIdLst>
            <p14:sldId id="418"/>
            <p14:sldId id="419"/>
            <p14:sldId id="420"/>
            <p14:sldId id="421"/>
            <p14:sldId id="422"/>
            <p14:sldId id="424"/>
            <p14:sldId id="458"/>
            <p14:sldId id="295"/>
            <p14:sldId id="297"/>
            <p14:sldId id="296"/>
            <p14:sldId id="425"/>
            <p14:sldId id="461"/>
            <p14:sldId id="462"/>
            <p14:sldId id="426"/>
            <p14:sldId id="427"/>
            <p14:sldId id="428"/>
            <p14:sldId id="429"/>
            <p14:sldId id="431"/>
            <p14:sldId id="352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388"/>
            <p14:sldId id="460"/>
            <p14:sldId id="457"/>
            <p14:sldId id="459"/>
            <p14:sldId id="455"/>
            <p14:sldId id="4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>
        <p:scale>
          <a:sx n="84" d="100"/>
          <a:sy n="84" d="100"/>
        </p:scale>
        <p:origin x="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EF322-7A55-49BD-B99D-5FF63C28CC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DACC17B-5774-48E8-8C5E-6F1D22FAC2EA}">
      <dgm:prSet/>
      <dgm:spPr/>
      <dgm:t>
        <a:bodyPr/>
        <a:lstStyle/>
        <a:p>
          <a:r>
            <a:rPr lang="en-US" dirty="0"/>
            <a:t>34 – Opiates</a:t>
          </a:r>
        </a:p>
      </dgm:t>
    </dgm:pt>
    <dgm:pt modelId="{DDBD042E-23A3-4382-99DA-58850F191158}" type="parTrans" cxnId="{834176A2-D73D-40EA-942C-D1F1BEA5BAE6}">
      <dgm:prSet/>
      <dgm:spPr/>
      <dgm:t>
        <a:bodyPr/>
        <a:lstStyle/>
        <a:p>
          <a:endParaRPr lang="en-US"/>
        </a:p>
      </dgm:t>
    </dgm:pt>
    <dgm:pt modelId="{BC8BED82-5515-4258-A695-064206752CB2}" type="sibTrans" cxnId="{834176A2-D73D-40EA-942C-D1F1BEA5BAE6}">
      <dgm:prSet/>
      <dgm:spPr/>
      <dgm:t>
        <a:bodyPr/>
        <a:lstStyle/>
        <a:p>
          <a:endParaRPr lang="en-US"/>
        </a:p>
      </dgm:t>
    </dgm:pt>
    <dgm:pt modelId="{AB7FC81C-B75C-4014-8847-A4B408EDED0E}">
      <dgm:prSet/>
      <dgm:spPr/>
      <dgm:t>
        <a:bodyPr/>
        <a:lstStyle/>
        <a:p>
          <a:r>
            <a:rPr lang="en-US"/>
            <a:t>26 – Amphetamines</a:t>
          </a:r>
        </a:p>
      </dgm:t>
    </dgm:pt>
    <dgm:pt modelId="{BC19C310-3F38-4EE9-AD99-8C0E56DB1E2B}" type="parTrans" cxnId="{8614A8EC-BFE0-4C86-BF21-0FE525F63D6C}">
      <dgm:prSet/>
      <dgm:spPr/>
      <dgm:t>
        <a:bodyPr/>
        <a:lstStyle/>
        <a:p>
          <a:endParaRPr lang="en-US"/>
        </a:p>
      </dgm:t>
    </dgm:pt>
    <dgm:pt modelId="{66CBE391-FF9A-4203-A110-07E3038EE3E1}" type="sibTrans" cxnId="{8614A8EC-BFE0-4C86-BF21-0FE525F63D6C}">
      <dgm:prSet/>
      <dgm:spPr/>
      <dgm:t>
        <a:bodyPr/>
        <a:lstStyle/>
        <a:p>
          <a:endParaRPr lang="en-US"/>
        </a:p>
      </dgm:t>
    </dgm:pt>
    <dgm:pt modelId="{27648D0B-87D0-485B-A320-195D42970ABC}">
      <dgm:prSet/>
      <dgm:spPr/>
      <dgm:t>
        <a:bodyPr/>
        <a:lstStyle/>
        <a:p>
          <a:r>
            <a:rPr lang="en-US"/>
            <a:t>14 – Cocaine</a:t>
          </a:r>
        </a:p>
      </dgm:t>
    </dgm:pt>
    <dgm:pt modelId="{E8E41F3B-687B-4995-BB6A-C9CEED9C01F1}" type="parTrans" cxnId="{13DC3D0C-DA68-4864-A271-D77B3E4A1524}">
      <dgm:prSet/>
      <dgm:spPr/>
      <dgm:t>
        <a:bodyPr/>
        <a:lstStyle/>
        <a:p>
          <a:endParaRPr lang="en-US"/>
        </a:p>
      </dgm:t>
    </dgm:pt>
    <dgm:pt modelId="{41ABBE21-ADCC-4306-BDE5-B84800B67240}" type="sibTrans" cxnId="{13DC3D0C-DA68-4864-A271-D77B3E4A1524}">
      <dgm:prSet/>
      <dgm:spPr/>
      <dgm:t>
        <a:bodyPr/>
        <a:lstStyle/>
        <a:p>
          <a:endParaRPr lang="en-US"/>
        </a:p>
      </dgm:t>
    </dgm:pt>
    <dgm:pt modelId="{BDBA5FDA-CC16-4F36-B190-2B47476B376C}">
      <dgm:prSet/>
      <dgm:spPr/>
      <dgm:t>
        <a:bodyPr/>
        <a:lstStyle/>
        <a:p>
          <a:r>
            <a:rPr lang="en-US"/>
            <a:t>8 – Benzodiazepines</a:t>
          </a:r>
        </a:p>
      </dgm:t>
    </dgm:pt>
    <dgm:pt modelId="{64179515-50A4-4184-898D-D8A8517BD7AB}" type="parTrans" cxnId="{E12326D1-FD9E-40FE-BD4A-843DDC8B41AD}">
      <dgm:prSet/>
      <dgm:spPr/>
      <dgm:t>
        <a:bodyPr/>
        <a:lstStyle/>
        <a:p>
          <a:endParaRPr lang="en-US"/>
        </a:p>
      </dgm:t>
    </dgm:pt>
    <dgm:pt modelId="{0F27927D-6B22-4BCC-B2AB-B3B7B83AEB3D}" type="sibTrans" cxnId="{E12326D1-FD9E-40FE-BD4A-843DDC8B41AD}">
      <dgm:prSet/>
      <dgm:spPr/>
      <dgm:t>
        <a:bodyPr/>
        <a:lstStyle/>
        <a:p>
          <a:endParaRPr lang="en-US"/>
        </a:p>
      </dgm:t>
    </dgm:pt>
    <dgm:pt modelId="{E9807659-DC6A-469A-A5D8-DEC423DD0F71}">
      <dgm:prSet/>
      <dgm:spPr/>
      <dgm:t>
        <a:bodyPr/>
        <a:lstStyle/>
        <a:p>
          <a:r>
            <a:rPr lang="en-US"/>
            <a:t>4- Methamphetamines</a:t>
          </a:r>
        </a:p>
      </dgm:t>
    </dgm:pt>
    <dgm:pt modelId="{A1A0D8DF-230F-4CA8-B553-F80EF03EED5C}" type="parTrans" cxnId="{A32AE51B-C0DD-4EDC-8E23-CBC5DE576320}">
      <dgm:prSet/>
      <dgm:spPr/>
      <dgm:t>
        <a:bodyPr/>
        <a:lstStyle/>
        <a:p>
          <a:endParaRPr lang="en-US"/>
        </a:p>
      </dgm:t>
    </dgm:pt>
    <dgm:pt modelId="{DB66D61C-95D6-4F3B-B0D1-CE76E232E7D4}" type="sibTrans" cxnId="{A32AE51B-C0DD-4EDC-8E23-CBC5DE576320}">
      <dgm:prSet/>
      <dgm:spPr/>
      <dgm:t>
        <a:bodyPr/>
        <a:lstStyle/>
        <a:p>
          <a:endParaRPr lang="en-US"/>
        </a:p>
      </dgm:t>
    </dgm:pt>
    <dgm:pt modelId="{D3A0C1DE-0521-4070-B016-6BB4EE78161D}">
      <dgm:prSet/>
      <dgm:spPr/>
      <dgm:t>
        <a:bodyPr/>
        <a:lstStyle/>
        <a:p>
          <a:r>
            <a:rPr lang="en-US"/>
            <a:t>3 - Barbiturates</a:t>
          </a:r>
        </a:p>
      </dgm:t>
    </dgm:pt>
    <dgm:pt modelId="{80D6C61E-D924-4955-83FF-AF438E0FCEE8}" type="parTrans" cxnId="{6AEE73AA-43DD-479A-8F7B-FC7EC079855F}">
      <dgm:prSet/>
      <dgm:spPr/>
      <dgm:t>
        <a:bodyPr/>
        <a:lstStyle/>
        <a:p>
          <a:endParaRPr lang="en-US"/>
        </a:p>
      </dgm:t>
    </dgm:pt>
    <dgm:pt modelId="{1897E4E1-7C7B-4823-8C16-A1AD91612C0C}" type="sibTrans" cxnId="{6AEE73AA-43DD-479A-8F7B-FC7EC079855F}">
      <dgm:prSet/>
      <dgm:spPr/>
      <dgm:t>
        <a:bodyPr/>
        <a:lstStyle/>
        <a:p>
          <a:endParaRPr lang="en-US"/>
        </a:p>
      </dgm:t>
    </dgm:pt>
    <dgm:pt modelId="{FF3A4541-4228-4ED0-BF1F-F989E5F25919}" type="pres">
      <dgm:prSet presAssocID="{6E2EF322-7A55-49BD-B99D-5FF63C28CC61}" presName="linear" presStyleCnt="0">
        <dgm:presLayoutVars>
          <dgm:dir/>
          <dgm:animLvl val="lvl"/>
          <dgm:resizeHandles val="exact"/>
        </dgm:presLayoutVars>
      </dgm:prSet>
      <dgm:spPr/>
    </dgm:pt>
    <dgm:pt modelId="{75275661-6731-44E8-8608-DA5D73B3CD79}" type="pres">
      <dgm:prSet presAssocID="{2DACC17B-5774-48E8-8C5E-6F1D22FAC2EA}" presName="parentLin" presStyleCnt="0"/>
      <dgm:spPr/>
    </dgm:pt>
    <dgm:pt modelId="{9B0DB4F7-F195-4A68-A856-A71097467D83}" type="pres">
      <dgm:prSet presAssocID="{2DACC17B-5774-48E8-8C5E-6F1D22FAC2EA}" presName="parentLeftMargin" presStyleLbl="node1" presStyleIdx="0" presStyleCnt="6"/>
      <dgm:spPr/>
    </dgm:pt>
    <dgm:pt modelId="{37CB8161-E905-4045-9437-02E79CA9D19E}" type="pres">
      <dgm:prSet presAssocID="{2DACC17B-5774-48E8-8C5E-6F1D22FAC2E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19C55D7-78D4-4666-A5EB-5C6AB5F197FB}" type="pres">
      <dgm:prSet presAssocID="{2DACC17B-5774-48E8-8C5E-6F1D22FAC2EA}" presName="negativeSpace" presStyleCnt="0"/>
      <dgm:spPr/>
    </dgm:pt>
    <dgm:pt modelId="{DE396E66-93C3-4EB4-A2E2-2805DACA3B35}" type="pres">
      <dgm:prSet presAssocID="{2DACC17B-5774-48E8-8C5E-6F1D22FAC2EA}" presName="childText" presStyleLbl="conFgAcc1" presStyleIdx="0" presStyleCnt="6">
        <dgm:presLayoutVars>
          <dgm:bulletEnabled val="1"/>
        </dgm:presLayoutVars>
      </dgm:prSet>
      <dgm:spPr/>
    </dgm:pt>
    <dgm:pt modelId="{0DCDED64-09D9-4CF2-AB49-77AF90FF38B9}" type="pres">
      <dgm:prSet presAssocID="{BC8BED82-5515-4258-A695-064206752CB2}" presName="spaceBetweenRectangles" presStyleCnt="0"/>
      <dgm:spPr/>
    </dgm:pt>
    <dgm:pt modelId="{30AB9CDC-C086-477D-B11F-A6B229D9DBB6}" type="pres">
      <dgm:prSet presAssocID="{AB7FC81C-B75C-4014-8847-A4B408EDED0E}" presName="parentLin" presStyleCnt="0"/>
      <dgm:spPr/>
    </dgm:pt>
    <dgm:pt modelId="{0BE2DA97-A711-4B9C-AD82-D35A3C74BE0B}" type="pres">
      <dgm:prSet presAssocID="{AB7FC81C-B75C-4014-8847-A4B408EDED0E}" presName="parentLeftMargin" presStyleLbl="node1" presStyleIdx="0" presStyleCnt="6"/>
      <dgm:spPr/>
    </dgm:pt>
    <dgm:pt modelId="{97ED732F-D843-4E1D-B22F-2B8444C91484}" type="pres">
      <dgm:prSet presAssocID="{AB7FC81C-B75C-4014-8847-A4B408EDED0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BB2E2AD-A640-42D3-8346-BC83898AB8D1}" type="pres">
      <dgm:prSet presAssocID="{AB7FC81C-B75C-4014-8847-A4B408EDED0E}" presName="negativeSpace" presStyleCnt="0"/>
      <dgm:spPr/>
    </dgm:pt>
    <dgm:pt modelId="{8D792837-0F0F-4ACF-89A2-CB42CA196E36}" type="pres">
      <dgm:prSet presAssocID="{AB7FC81C-B75C-4014-8847-A4B408EDED0E}" presName="childText" presStyleLbl="conFgAcc1" presStyleIdx="1" presStyleCnt="6">
        <dgm:presLayoutVars>
          <dgm:bulletEnabled val="1"/>
        </dgm:presLayoutVars>
      </dgm:prSet>
      <dgm:spPr/>
    </dgm:pt>
    <dgm:pt modelId="{62349877-B2CA-49D6-9D95-ADFFAED26D52}" type="pres">
      <dgm:prSet presAssocID="{66CBE391-FF9A-4203-A110-07E3038EE3E1}" presName="spaceBetweenRectangles" presStyleCnt="0"/>
      <dgm:spPr/>
    </dgm:pt>
    <dgm:pt modelId="{FBE20C23-A85A-4D29-9E28-09E0AFD5607E}" type="pres">
      <dgm:prSet presAssocID="{27648D0B-87D0-485B-A320-195D42970ABC}" presName="parentLin" presStyleCnt="0"/>
      <dgm:spPr/>
    </dgm:pt>
    <dgm:pt modelId="{3CD7D64C-77B9-4797-AC83-3250A5E3C9EB}" type="pres">
      <dgm:prSet presAssocID="{27648D0B-87D0-485B-A320-195D42970ABC}" presName="parentLeftMargin" presStyleLbl="node1" presStyleIdx="1" presStyleCnt="6"/>
      <dgm:spPr/>
    </dgm:pt>
    <dgm:pt modelId="{1E79BF89-6061-4637-A096-2FF892353000}" type="pres">
      <dgm:prSet presAssocID="{27648D0B-87D0-485B-A320-195D42970AB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9E4C1DD-35BF-46AF-A885-D41B6E10335F}" type="pres">
      <dgm:prSet presAssocID="{27648D0B-87D0-485B-A320-195D42970ABC}" presName="negativeSpace" presStyleCnt="0"/>
      <dgm:spPr/>
    </dgm:pt>
    <dgm:pt modelId="{AD60AC77-62E7-46DF-8D8B-47EDA209E079}" type="pres">
      <dgm:prSet presAssocID="{27648D0B-87D0-485B-A320-195D42970ABC}" presName="childText" presStyleLbl="conFgAcc1" presStyleIdx="2" presStyleCnt="6">
        <dgm:presLayoutVars>
          <dgm:bulletEnabled val="1"/>
        </dgm:presLayoutVars>
      </dgm:prSet>
      <dgm:spPr/>
    </dgm:pt>
    <dgm:pt modelId="{E50F3D81-F3B8-4116-AC29-1831A390C1C5}" type="pres">
      <dgm:prSet presAssocID="{41ABBE21-ADCC-4306-BDE5-B84800B67240}" presName="spaceBetweenRectangles" presStyleCnt="0"/>
      <dgm:spPr/>
    </dgm:pt>
    <dgm:pt modelId="{802E6E55-0139-4179-9729-F783B8E15F24}" type="pres">
      <dgm:prSet presAssocID="{BDBA5FDA-CC16-4F36-B190-2B47476B376C}" presName="parentLin" presStyleCnt="0"/>
      <dgm:spPr/>
    </dgm:pt>
    <dgm:pt modelId="{D30F0CEA-305C-4E77-8FBB-37554E6AC846}" type="pres">
      <dgm:prSet presAssocID="{BDBA5FDA-CC16-4F36-B190-2B47476B376C}" presName="parentLeftMargin" presStyleLbl="node1" presStyleIdx="2" presStyleCnt="6"/>
      <dgm:spPr/>
    </dgm:pt>
    <dgm:pt modelId="{036F6C80-D1A9-4B72-B058-9CCDF3B8C6D6}" type="pres">
      <dgm:prSet presAssocID="{BDBA5FDA-CC16-4F36-B190-2B47476B376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12E95A6-6E82-4EE7-A6A6-405CFB1BCA37}" type="pres">
      <dgm:prSet presAssocID="{BDBA5FDA-CC16-4F36-B190-2B47476B376C}" presName="negativeSpace" presStyleCnt="0"/>
      <dgm:spPr/>
    </dgm:pt>
    <dgm:pt modelId="{7EA3BF67-ED62-4E39-9C31-D69326CACEF7}" type="pres">
      <dgm:prSet presAssocID="{BDBA5FDA-CC16-4F36-B190-2B47476B376C}" presName="childText" presStyleLbl="conFgAcc1" presStyleIdx="3" presStyleCnt="6">
        <dgm:presLayoutVars>
          <dgm:bulletEnabled val="1"/>
        </dgm:presLayoutVars>
      </dgm:prSet>
      <dgm:spPr/>
    </dgm:pt>
    <dgm:pt modelId="{53EFBFBC-B7D5-46F4-BA4F-0762B49873EC}" type="pres">
      <dgm:prSet presAssocID="{0F27927D-6B22-4BCC-B2AB-B3B7B83AEB3D}" presName="spaceBetweenRectangles" presStyleCnt="0"/>
      <dgm:spPr/>
    </dgm:pt>
    <dgm:pt modelId="{AE0F91E1-ABB8-419A-8A86-90DBC6487385}" type="pres">
      <dgm:prSet presAssocID="{E9807659-DC6A-469A-A5D8-DEC423DD0F71}" presName="parentLin" presStyleCnt="0"/>
      <dgm:spPr/>
    </dgm:pt>
    <dgm:pt modelId="{BCED6B6A-2E6A-469A-AFAF-179B5BCDA5D9}" type="pres">
      <dgm:prSet presAssocID="{E9807659-DC6A-469A-A5D8-DEC423DD0F71}" presName="parentLeftMargin" presStyleLbl="node1" presStyleIdx="3" presStyleCnt="6"/>
      <dgm:spPr/>
    </dgm:pt>
    <dgm:pt modelId="{94076FBD-F6DE-4B64-A48C-B64393DD396C}" type="pres">
      <dgm:prSet presAssocID="{E9807659-DC6A-469A-A5D8-DEC423DD0F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CB2EE4B-130C-4D56-AF6D-F88E434F1B8F}" type="pres">
      <dgm:prSet presAssocID="{E9807659-DC6A-469A-A5D8-DEC423DD0F71}" presName="negativeSpace" presStyleCnt="0"/>
      <dgm:spPr/>
    </dgm:pt>
    <dgm:pt modelId="{179CBF08-5C11-4C05-9E87-65C3885169DB}" type="pres">
      <dgm:prSet presAssocID="{E9807659-DC6A-469A-A5D8-DEC423DD0F71}" presName="childText" presStyleLbl="conFgAcc1" presStyleIdx="4" presStyleCnt="6">
        <dgm:presLayoutVars>
          <dgm:bulletEnabled val="1"/>
        </dgm:presLayoutVars>
      </dgm:prSet>
      <dgm:spPr/>
    </dgm:pt>
    <dgm:pt modelId="{85E8D3D5-6A30-4D32-A163-F376AFC55CCB}" type="pres">
      <dgm:prSet presAssocID="{DB66D61C-95D6-4F3B-B0D1-CE76E232E7D4}" presName="spaceBetweenRectangles" presStyleCnt="0"/>
      <dgm:spPr/>
    </dgm:pt>
    <dgm:pt modelId="{54B9099B-D8C0-4E68-9401-66A0D19B9254}" type="pres">
      <dgm:prSet presAssocID="{D3A0C1DE-0521-4070-B016-6BB4EE78161D}" presName="parentLin" presStyleCnt="0"/>
      <dgm:spPr/>
    </dgm:pt>
    <dgm:pt modelId="{324EBC21-4F1B-4BE6-BDD6-D52FC194E112}" type="pres">
      <dgm:prSet presAssocID="{D3A0C1DE-0521-4070-B016-6BB4EE78161D}" presName="parentLeftMargin" presStyleLbl="node1" presStyleIdx="4" presStyleCnt="6"/>
      <dgm:spPr/>
    </dgm:pt>
    <dgm:pt modelId="{2EABEE9D-EE36-4C7A-A406-D57DFF5749BA}" type="pres">
      <dgm:prSet presAssocID="{D3A0C1DE-0521-4070-B016-6BB4EE78161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04DEC48-FD32-4BA7-A2DD-7FEDAE9B44C1}" type="pres">
      <dgm:prSet presAssocID="{D3A0C1DE-0521-4070-B016-6BB4EE78161D}" presName="negativeSpace" presStyleCnt="0"/>
      <dgm:spPr/>
    </dgm:pt>
    <dgm:pt modelId="{987A335A-4AC4-4E23-B773-F7BD479254F1}" type="pres">
      <dgm:prSet presAssocID="{D3A0C1DE-0521-4070-B016-6BB4EE78161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3DC3D0C-DA68-4864-A271-D77B3E4A1524}" srcId="{6E2EF322-7A55-49BD-B99D-5FF63C28CC61}" destId="{27648D0B-87D0-485B-A320-195D42970ABC}" srcOrd="2" destOrd="0" parTransId="{E8E41F3B-687B-4995-BB6A-C9CEED9C01F1}" sibTransId="{41ABBE21-ADCC-4306-BDE5-B84800B67240}"/>
    <dgm:cxn modelId="{B48F4E1B-FB5C-45E1-B923-78D635DF2ABC}" type="presOf" srcId="{D3A0C1DE-0521-4070-B016-6BB4EE78161D}" destId="{324EBC21-4F1B-4BE6-BDD6-D52FC194E112}" srcOrd="0" destOrd="0" presId="urn:microsoft.com/office/officeart/2005/8/layout/list1"/>
    <dgm:cxn modelId="{A32AE51B-C0DD-4EDC-8E23-CBC5DE576320}" srcId="{6E2EF322-7A55-49BD-B99D-5FF63C28CC61}" destId="{E9807659-DC6A-469A-A5D8-DEC423DD0F71}" srcOrd="4" destOrd="0" parTransId="{A1A0D8DF-230F-4CA8-B553-F80EF03EED5C}" sibTransId="{DB66D61C-95D6-4F3B-B0D1-CE76E232E7D4}"/>
    <dgm:cxn modelId="{84B16C2D-B13D-4AE8-A976-3597F54A0014}" type="presOf" srcId="{2DACC17B-5774-48E8-8C5E-6F1D22FAC2EA}" destId="{9B0DB4F7-F195-4A68-A856-A71097467D83}" srcOrd="0" destOrd="0" presId="urn:microsoft.com/office/officeart/2005/8/layout/list1"/>
    <dgm:cxn modelId="{A7502531-1473-4A73-986D-08AD52175F58}" type="presOf" srcId="{27648D0B-87D0-485B-A320-195D42970ABC}" destId="{3CD7D64C-77B9-4797-AC83-3250A5E3C9EB}" srcOrd="0" destOrd="0" presId="urn:microsoft.com/office/officeart/2005/8/layout/list1"/>
    <dgm:cxn modelId="{F5D58634-7AE1-4A72-A774-718DD653AF73}" type="presOf" srcId="{BDBA5FDA-CC16-4F36-B190-2B47476B376C}" destId="{036F6C80-D1A9-4B72-B058-9CCDF3B8C6D6}" srcOrd="1" destOrd="0" presId="urn:microsoft.com/office/officeart/2005/8/layout/list1"/>
    <dgm:cxn modelId="{5F5BD835-910C-4075-B3D7-50611E007F24}" type="presOf" srcId="{AB7FC81C-B75C-4014-8847-A4B408EDED0E}" destId="{97ED732F-D843-4E1D-B22F-2B8444C91484}" srcOrd="1" destOrd="0" presId="urn:microsoft.com/office/officeart/2005/8/layout/list1"/>
    <dgm:cxn modelId="{D6716C62-91D5-4846-BC89-854FEF006403}" type="presOf" srcId="{BDBA5FDA-CC16-4F36-B190-2B47476B376C}" destId="{D30F0CEA-305C-4E77-8FBB-37554E6AC846}" srcOrd="0" destOrd="0" presId="urn:microsoft.com/office/officeart/2005/8/layout/list1"/>
    <dgm:cxn modelId="{6F330869-8307-4A34-A8BC-31E5E61D8CD2}" type="presOf" srcId="{6E2EF322-7A55-49BD-B99D-5FF63C28CC61}" destId="{FF3A4541-4228-4ED0-BF1F-F989E5F25919}" srcOrd="0" destOrd="0" presId="urn:microsoft.com/office/officeart/2005/8/layout/list1"/>
    <dgm:cxn modelId="{9602D769-DD79-4CBB-AD8E-D64B60427B5D}" type="presOf" srcId="{27648D0B-87D0-485B-A320-195D42970ABC}" destId="{1E79BF89-6061-4637-A096-2FF892353000}" srcOrd="1" destOrd="0" presId="urn:microsoft.com/office/officeart/2005/8/layout/list1"/>
    <dgm:cxn modelId="{03146C7B-55BE-4667-8104-B45994CD13A5}" type="presOf" srcId="{E9807659-DC6A-469A-A5D8-DEC423DD0F71}" destId="{94076FBD-F6DE-4B64-A48C-B64393DD396C}" srcOrd="1" destOrd="0" presId="urn:microsoft.com/office/officeart/2005/8/layout/list1"/>
    <dgm:cxn modelId="{98B2E78E-4D8D-40CB-BB0D-0D6435A6482F}" type="presOf" srcId="{AB7FC81C-B75C-4014-8847-A4B408EDED0E}" destId="{0BE2DA97-A711-4B9C-AD82-D35A3C74BE0B}" srcOrd="0" destOrd="0" presId="urn:microsoft.com/office/officeart/2005/8/layout/list1"/>
    <dgm:cxn modelId="{ACB39E94-4C90-4063-B611-E95A7EA44552}" type="presOf" srcId="{2DACC17B-5774-48E8-8C5E-6F1D22FAC2EA}" destId="{37CB8161-E905-4045-9437-02E79CA9D19E}" srcOrd="1" destOrd="0" presId="urn:microsoft.com/office/officeart/2005/8/layout/list1"/>
    <dgm:cxn modelId="{834176A2-D73D-40EA-942C-D1F1BEA5BAE6}" srcId="{6E2EF322-7A55-49BD-B99D-5FF63C28CC61}" destId="{2DACC17B-5774-48E8-8C5E-6F1D22FAC2EA}" srcOrd="0" destOrd="0" parTransId="{DDBD042E-23A3-4382-99DA-58850F191158}" sibTransId="{BC8BED82-5515-4258-A695-064206752CB2}"/>
    <dgm:cxn modelId="{6AEE73AA-43DD-479A-8F7B-FC7EC079855F}" srcId="{6E2EF322-7A55-49BD-B99D-5FF63C28CC61}" destId="{D3A0C1DE-0521-4070-B016-6BB4EE78161D}" srcOrd="5" destOrd="0" parTransId="{80D6C61E-D924-4955-83FF-AF438E0FCEE8}" sibTransId="{1897E4E1-7C7B-4823-8C16-A1AD91612C0C}"/>
    <dgm:cxn modelId="{E12326D1-FD9E-40FE-BD4A-843DDC8B41AD}" srcId="{6E2EF322-7A55-49BD-B99D-5FF63C28CC61}" destId="{BDBA5FDA-CC16-4F36-B190-2B47476B376C}" srcOrd="3" destOrd="0" parTransId="{64179515-50A4-4184-898D-D8A8517BD7AB}" sibTransId="{0F27927D-6B22-4BCC-B2AB-B3B7B83AEB3D}"/>
    <dgm:cxn modelId="{E5578ED1-F624-47B1-A764-072704404D92}" type="presOf" srcId="{E9807659-DC6A-469A-A5D8-DEC423DD0F71}" destId="{BCED6B6A-2E6A-469A-AFAF-179B5BCDA5D9}" srcOrd="0" destOrd="0" presId="urn:microsoft.com/office/officeart/2005/8/layout/list1"/>
    <dgm:cxn modelId="{A601F8DD-EE57-4766-866E-5B9B6EC1924E}" type="presOf" srcId="{D3A0C1DE-0521-4070-B016-6BB4EE78161D}" destId="{2EABEE9D-EE36-4C7A-A406-D57DFF5749BA}" srcOrd="1" destOrd="0" presId="urn:microsoft.com/office/officeart/2005/8/layout/list1"/>
    <dgm:cxn modelId="{8614A8EC-BFE0-4C86-BF21-0FE525F63D6C}" srcId="{6E2EF322-7A55-49BD-B99D-5FF63C28CC61}" destId="{AB7FC81C-B75C-4014-8847-A4B408EDED0E}" srcOrd="1" destOrd="0" parTransId="{BC19C310-3F38-4EE9-AD99-8C0E56DB1E2B}" sibTransId="{66CBE391-FF9A-4203-A110-07E3038EE3E1}"/>
    <dgm:cxn modelId="{A46D64C1-5DF5-45AA-9658-A5B0FD9C0F60}" type="presParOf" srcId="{FF3A4541-4228-4ED0-BF1F-F989E5F25919}" destId="{75275661-6731-44E8-8608-DA5D73B3CD79}" srcOrd="0" destOrd="0" presId="urn:microsoft.com/office/officeart/2005/8/layout/list1"/>
    <dgm:cxn modelId="{C0D97990-FB45-458B-ADB8-A1E257B2B355}" type="presParOf" srcId="{75275661-6731-44E8-8608-DA5D73B3CD79}" destId="{9B0DB4F7-F195-4A68-A856-A71097467D83}" srcOrd="0" destOrd="0" presId="urn:microsoft.com/office/officeart/2005/8/layout/list1"/>
    <dgm:cxn modelId="{EA1DB209-1991-4ADB-AECD-498C8D4FF622}" type="presParOf" srcId="{75275661-6731-44E8-8608-DA5D73B3CD79}" destId="{37CB8161-E905-4045-9437-02E79CA9D19E}" srcOrd="1" destOrd="0" presId="urn:microsoft.com/office/officeart/2005/8/layout/list1"/>
    <dgm:cxn modelId="{A6A74B84-5B27-4EBF-841C-40F80BB0FAE1}" type="presParOf" srcId="{FF3A4541-4228-4ED0-BF1F-F989E5F25919}" destId="{D19C55D7-78D4-4666-A5EB-5C6AB5F197FB}" srcOrd="1" destOrd="0" presId="urn:microsoft.com/office/officeart/2005/8/layout/list1"/>
    <dgm:cxn modelId="{D9B0834B-F49F-4261-91B5-7BFBF49DDCCA}" type="presParOf" srcId="{FF3A4541-4228-4ED0-BF1F-F989E5F25919}" destId="{DE396E66-93C3-4EB4-A2E2-2805DACA3B35}" srcOrd="2" destOrd="0" presId="urn:microsoft.com/office/officeart/2005/8/layout/list1"/>
    <dgm:cxn modelId="{B863D42F-1703-4567-A9F0-BAA81B9E752F}" type="presParOf" srcId="{FF3A4541-4228-4ED0-BF1F-F989E5F25919}" destId="{0DCDED64-09D9-4CF2-AB49-77AF90FF38B9}" srcOrd="3" destOrd="0" presId="urn:microsoft.com/office/officeart/2005/8/layout/list1"/>
    <dgm:cxn modelId="{D39542AB-3658-40CF-8896-4FF7E8BF6CD4}" type="presParOf" srcId="{FF3A4541-4228-4ED0-BF1F-F989E5F25919}" destId="{30AB9CDC-C086-477D-B11F-A6B229D9DBB6}" srcOrd="4" destOrd="0" presId="urn:microsoft.com/office/officeart/2005/8/layout/list1"/>
    <dgm:cxn modelId="{9374C1E2-FCFD-4890-8CC0-3170E22F3930}" type="presParOf" srcId="{30AB9CDC-C086-477D-B11F-A6B229D9DBB6}" destId="{0BE2DA97-A711-4B9C-AD82-D35A3C74BE0B}" srcOrd="0" destOrd="0" presId="urn:microsoft.com/office/officeart/2005/8/layout/list1"/>
    <dgm:cxn modelId="{A1C61E40-4290-4DCA-BD0B-6D6DA1CAF303}" type="presParOf" srcId="{30AB9CDC-C086-477D-B11F-A6B229D9DBB6}" destId="{97ED732F-D843-4E1D-B22F-2B8444C91484}" srcOrd="1" destOrd="0" presId="urn:microsoft.com/office/officeart/2005/8/layout/list1"/>
    <dgm:cxn modelId="{BAB666AF-A8C2-41FA-B8C9-801EC5F119F5}" type="presParOf" srcId="{FF3A4541-4228-4ED0-BF1F-F989E5F25919}" destId="{9BB2E2AD-A640-42D3-8346-BC83898AB8D1}" srcOrd="5" destOrd="0" presId="urn:microsoft.com/office/officeart/2005/8/layout/list1"/>
    <dgm:cxn modelId="{2F71ED6A-5DA3-4E0A-A75E-4B54C8E4D89F}" type="presParOf" srcId="{FF3A4541-4228-4ED0-BF1F-F989E5F25919}" destId="{8D792837-0F0F-4ACF-89A2-CB42CA196E36}" srcOrd="6" destOrd="0" presId="urn:microsoft.com/office/officeart/2005/8/layout/list1"/>
    <dgm:cxn modelId="{E68E8888-F508-4019-B51D-A77B77B92B83}" type="presParOf" srcId="{FF3A4541-4228-4ED0-BF1F-F989E5F25919}" destId="{62349877-B2CA-49D6-9D95-ADFFAED26D52}" srcOrd="7" destOrd="0" presId="urn:microsoft.com/office/officeart/2005/8/layout/list1"/>
    <dgm:cxn modelId="{99E8891C-9B52-41F1-8EEA-DB4F422F38F2}" type="presParOf" srcId="{FF3A4541-4228-4ED0-BF1F-F989E5F25919}" destId="{FBE20C23-A85A-4D29-9E28-09E0AFD5607E}" srcOrd="8" destOrd="0" presId="urn:microsoft.com/office/officeart/2005/8/layout/list1"/>
    <dgm:cxn modelId="{6A47B9FA-73E1-4669-8E6A-5A2A4E80019D}" type="presParOf" srcId="{FBE20C23-A85A-4D29-9E28-09E0AFD5607E}" destId="{3CD7D64C-77B9-4797-AC83-3250A5E3C9EB}" srcOrd="0" destOrd="0" presId="urn:microsoft.com/office/officeart/2005/8/layout/list1"/>
    <dgm:cxn modelId="{BF1C82DE-C0B2-41DE-9010-AF0B0D4D40B7}" type="presParOf" srcId="{FBE20C23-A85A-4D29-9E28-09E0AFD5607E}" destId="{1E79BF89-6061-4637-A096-2FF892353000}" srcOrd="1" destOrd="0" presId="urn:microsoft.com/office/officeart/2005/8/layout/list1"/>
    <dgm:cxn modelId="{4D5E52D8-8C58-496E-93B5-F6A207113874}" type="presParOf" srcId="{FF3A4541-4228-4ED0-BF1F-F989E5F25919}" destId="{B9E4C1DD-35BF-46AF-A885-D41B6E10335F}" srcOrd="9" destOrd="0" presId="urn:microsoft.com/office/officeart/2005/8/layout/list1"/>
    <dgm:cxn modelId="{73A3C867-D928-4AF0-995D-9372440CF550}" type="presParOf" srcId="{FF3A4541-4228-4ED0-BF1F-F989E5F25919}" destId="{AD60AC77-62E7-46DF-8D8B-47EDA209E079}" srcOrd="10" destOrd="0" presId="urn:microsoft.com/office/officeart/2005/8/layout/list1"/>
    <dgm:cxn modelId="{4F57B76C-D62D-40DC-AFC4-FB7CDACF294F}" type="presParOf" srcId="{FF3A4541-4228-4ED0-BF1F-F989E5F25919}" destId="{E50F3D81-F3B8-4116-AC29-1831A390C1C5}" srcOrd="11" destOrd="0" presId="urn:microsoft.com/office/officeart/2005/8/layout/list1"/>
    <dgm:cxn modelId="{F6ADF32A-CD3C-4FFA-8ABE-C38CBD3489EF}" type="presParOf" srcId="{FF3A4541-4228-4ED0-BF1F-F989E5F25919}" destId="{802E6E55-0139-4179-9729-F783B8E15F24}" srcOrd="12" destOrd="0" presId="urn:microsoft.com/office/officeart/2005/8/layout/list1"/>
    <dgm:cxn modelId="{B6821EAB-D832-42D8-AF00-8EF1320FB0D0}" type="presParOf" srcId="{802E6E55-0139-4179-9729-F783B8E15F24}" destId="{D30F0CEA-305C-4E77-8FBB-37554E6AC846}" srcOrd="0" destOrd="0" presId="urn:microsoft.com/office/officeart/2005/8/layout/list1"/>
    <dgm:cxn modelId="{D921FA0C-2B53-49F6-8B2D-7A26281AF030}" type="presParOf" srcId="{802E6E55-0139-4179-9729-F783B8E15F24}" destId="{036F6C80-D1A9-4B72-B058-9CCDF3B8C6D6}" srcOrd="1" destOrd="0" presId="urn:microsoft.com/office/officeart/2005/8/layout/list1"/>
    <dgm:cxn modelId="{E6ECC76C-FA8B-4990-87AE-9AE518EEF1FD}" type="presParOf" srcId="{FF3A4541-4228-4ED0-BF1F-F989E5F25919}" destId="{212E95A6-6E82-4EE7-A6A6-405CFB1BCA37}" srcOrd="13" destOrd="0" presId="urn:microsoft.com/office/officeart/2005/8/layout/list1"/>
    <dgm:cxn modelId="{D9632151-E2EC-4C1E-95F1-AD28C6BFBBAC}" type="presParOf" srcId="{FF3A4541-4228-4ED0-BF1F-F989E5F25919}" destId="{7EA3BF67-ED62-4E39-9C31-D69326CACEF7}" srcOrd="14" destOrd="0" presId="urn:microsoft.com/office/officeart/2005/8/layout/list1"/>
    <dgm:cxn modelId="{E6C98CFF-4DDE-4E55-B8B3-009D7E4DCB46}" type="presParOf" srcId="{FF3A4541-4228-4ED0-BF1F-F989E5F25919}" destId="{53EFBFBC-B7D5-46F4-BA4F-0762B49873EC}" srcOrd="15" destOrd="0" presId="urn:microsoft.com/office/officeart/2005/8/layout/list1"/>
    <dgm:cxn modelId="{4398E09C-A35E-4415-9777-47F7CB9CAC48}" type="presParOf" srcId="{FF3A4541-4228-4ED0-BF1F-F989E5F25919}" destId="{AE0F91E1-ABB8-419A-8A86-90DBC6487385}" srcOrd="16" destOrd="0" presId="urn:microsoft.com/office/officeart/2005/8/layout/list1"/>
    <dgm:cxn modelId="{A4CEF252-9FB2-4162-9BE3-422CBE814CD2}" type="presParOf" srcId="{AE0F91E1-ABB8-419A-8A86-90DBC6487385}" destId="{BCED6B6A-2E6A-469A-AFAF-179B5BCDA5D9}" srcOrd="0" destOrd="0" presId="urn:microsoft.com/office/officeart/2005/8/layout/list1"/>
    <dgm:cxn modelId="{58896CB3-F824-439F-A9D2-70ACBF40F766}" type="presParOf" srcId="{AE0F91E1-ABB8-419A-8A86-90DBC6487385}" destId="{94076FBD-F6DE-4B64-A48C-B64393DD396C}" srcOrd="1" destOrd="0" presId="urn:microsoft.com/office/officeart/2005/8/layout/list1"/>
    <dgm:cxn modelId="{E5E5EC8F-2E93-46A5-8BF7-64F5926CE63A}" type="presParOf" srcId="{FF3A4541-4228-4ED0-BF1F-F989E5F25919}" destId="{5CB2EE4B-130C-4D56-AF6D-F88E434F1B8F}" srcOrd="17" destOrd="0" presId="urn:microsoft.com/office/officeart/2005/8/layout/list1"/>
    <dgm:cxn modelId="{60995D83-BC93-4189-BBC1-4F0D92CCD7F3}" type="presParOf" srcId="{FF3A4541-4228-4ED0-BF1F-F989E5F25919}" destId="{179CBF08-5C11-4C05-9E87-65C3885169DB}" srcOrd="18" destOrd="0" presId="urn:microsoft.com/office/officeart/2005/8/layout/list1"/>
    <dgm:cxn modelId="{FF1960AC-0E85-4B9A-ADBD-1AE8905CAB9E}" type="presParOf" srcId="{FF3A4541-4228-4ED0-BF1F-F989E5F25919}" destId="{85E8D3D5-6A30-4D32-A163-F376AFC55CCB}" srcOrd="19" destOrd="0" presId="urn:microsoft.com/office/officeart/2005/8/layout/list1"/>
    <dgm:cxn modelId="{DB1AB467-3657-4A45-B29A-785B644C11D3}" type="presParOf" srcId="{FF3A4541-4228-4ED0-BF1F-F989E5F25919}" destId="{54B9099B-D8C0-4E68-9401-66A0D19B9254}" srcOrd="20" destOrd="0" presId="urn:microsoft.com/office/officeart/2005/8/layout/list1"/>
    <dgm:cxn modelId="{3E432504-B507-4445-8352-4BB45B0E6A5F}" type="presParOf" srcId="{54B9099B-D8C0-4E68-9401-66A0D19B9254}" destId="{324EBC21-4F1B-4BE6-BDD6-D52FC194E112}" srcOrd="0" destOrd="0" presId="urn:microsoft.com/office/officeart/2005/8/layout/list1"/>
    <dgm:cxn modelId="{657CB636-2B05-4528-911A-C557DB9116D2}" type="presParOf" srcId="{54B9099B-D8C0-4E68-9401-66A0D19B9254}" destId="{2EABEE9D-EE36-4C7A-A406-D57DFF5749BA}" srcOrd="1" destOrd="0" presId="urn:microsoft.com/office/officeart/2005/8/layout/list1"/>
    <dgm:cxn modelId="{7FEDB250-55FE-4F70-882E-5DA61992286E}" type="presParOf" srcId="{FF3A4541-4228-4ED0-BF1F-F989E5F25919}" destId="{204DEC48-FD32-4BA7-A2DD-7FEDAE9B44C1}" srcOrd="21" destOrd="0" presId="urn:microsoft.com/office/officeart/2005/8/layout/list1"/>
    <dgm:cxn modelId="{A8C2DF9B-144F-470E-ACEE-C35C19250922}" type="presParOf" srcId="{FF3A4541-4228-4ED0-BF1F-F989E5F25919}" destId="{987A335A-4AC4-4E23-B773-F7BD479254F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96E66-93C3-4EB4-A2E2-2805DACA3B35}">
      <dsp:nvSpPr>
        <dsp:cNvPr id="0" name=""/>
        <dsp:cNvSpPr/>
      </dsp:nvSpPr>
      <dsp:spPr>
        <a:xfrm>
          <a:off x="0" y="285453"/>
          <a:ext cx="78389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B8161-E905-4045-9437-02E79CA9D19E}">
      <dsp:nvSpPr>
        <dsp:cNvPr id="0" name=""/>
        <dsp:cNvSpPr/>
      </dsp:nvSpPr>
      <dsp:spPr>
        <a:xfrm>
          <a:off x="391947" y="78813"/>
          <a:ext cx="5487267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406" tIns="0" rIns="2074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34 – Opiates</a:t>
          </a:r>
        </a:p>
      </dsp:txBody>
      <dsp:txXfrm>
        <a:off x="412122" y="98988"/>
        <a:ext cx="5446917" cy="372930"/>
      </dsp:txXfrm>
    </dsp:sp>
    <dsp:sp modelId="{8D792837-0F0F-4ACF-89A2-CB42CA196E36}">
      <dsp:nvSpPr>
        <dsp:cNvPr id="0" name=""/>
        <dsp:cNvSpPr/>
      </dsp:nvSpPr>
      <dsp:spPr>
        <a:xfrm>
          <a:off x="0" y="920494"/>
          <a:ext cx="78389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D732F-D843-4E1D-B22F-2B8444C91484}">
      <dsp:nvSpPr>
        <dsp:cNvPr id="0" name=""/>
        <dsp:cNvSpPr/>
      </dsp:nvSpPr>
      <dsp:spPr>
        <a:xfrm>
          <a:off x="391947" y="713853"/>
          <a:ext cx="5487267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406" tIns="0" rIns="2074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26 – Amphetamines</a:t>
          </a:r>
        </a:p>
      </dsp:txBody>
      <dsp:txXfrm>
        <a:off x="412122" y="734028"/>
        <a:ext cx="5446917" cy="372930"/>
      </dsp:txXfrm>
    </dsp:sp>
    <dsp:sp modelId="{AD60AC77-62E7-46DF-8D8B-47EDA209E079}">
      <dsp:nvSpPr>
        <dsp:cNvPr id="0" name=""/>
        <dsp:cNvSpPr/>
      </dsp:nvSpPr>
      <dsp:spPr>
        <a:xfrm>
          <a:off x="0" y="1555534"/>
          <a:ext cx="78389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9BF89-6061-4637-A096-2FF892353000}">
      <dsp:nvSpPr>
        <dsp:cNvPr id="0" name=""/>
        <dsp:cNvSpPr/>
      </dsp:nvSpPr>
      <dsp:spPr>
        <a:xfrm>
          <a:off x="391947" y="1348894"/>
          <a:ext cx="5487267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406" tIns="0" rIns="2074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14 – Cocaine</a:t>
          </a:r>
        </a:p>
      </dsp:txBody>
      <dsp:txXfrm>
        <a:off x="412122" y="1369069"/>
        <a:ext cx="5446917" cy="372930"/>
      </dsp:txXfrm>
    </dsp:sp>
    <dsp:sp modelId="{7EA3BF67-ED62-4E39-9C31-D69326CACEF7}">
      <dsp:nvSpPr>
        <dsp:cNvPr id="0" name=""/>
        <dsp:cNvSpPr/>
      </dsp:nvSpPr>
      <dsp:spPr>
        <a:xfrm>
          <a:off x="0" y="2190574"/>
          <a:ext cx="78389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F6C80-D1A9-4B72-B058-9CCDF3B8C6D6}">
      <dsp:nvSpPr>
        <dsp:cNvPr id="0" name=""/>
        <dsp:cNvSpPr/>
      </dsp:nvSpPr>
      <dsp:spPr>
        <a:xfrm>
          <a:off x="391947" y="1983934"/>
          <a:ext cx="5487267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406" tIns="0" rIns="2074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8 – Benzodiazepines</a:t>
          </a:r>
        </a:p>
      </dsp:txBody>
      <dsp:txXfrm>
        <a:off x="412122" y="2004109"/>
        <a:ext cx="5446917" cy="372930"/>
      </dsp:txXfrm>
    </dsp:sp>
    <dsp:sp modelId="{179CBF08-5C11-4C05-9E87-65C3885169DB}">
      <dsp:nvSpPr>
        <dsp:cNvPr id="0" name=""/>
        <dsp:cNvSpPr/>
      </dsp:nvSpPr>
      <dsp:spPr>
        <a:xfrm>
          <a:off x="0" y="2825614"/>
          <a:ext cx="78389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76FBD-F6DE-4B64-A48C-B64393DD396C}">
      <dsp:nvSpPr>
        <dsp:cNvPr id="0" name=""/>
        <dsp:cNvSpPr/>
      </dsp:nvSpPr>
      <dsp:spPr>
        <a:xfrm>
          <a:off x="391947" y="2618974"/>
          <a:ext cx="5487267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406" tIns="0" rIns="2074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4- Methamphetamines</a:t>
          </a:r>
        </a:p>
      </dsp:txBody>
      <dsp:txXfrm>
        <a:off x="412122" y="2639149"/>
        <a:ext cx="5446917" cy="372930"/>
      </dsp:txXfrm>
    </dsp:sp>
    <dsp:sp modelId="{987A335A-4AC4-4E23-B773-F7BD479254F1}">
      <dsp:nvSpPr>
        <dsp:cNvPr id="0" name=""/>
        <dsp:cNvSpPr/>
      </dsp:nvSpPr>
      <dsp:spPr>
        <a:xfrm>
          <a:off x="0" y="3460654"/>
          <a:ext cx="783895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BEE9D-EE36-4C7A-A406-D57DFF5749BA}">
      <dsp:nvSpPr>
        <dsp:cNvPr id="0" name=""/>
        <dsp:cNvSpPr/>
      </dsp:nvSpPr>
      <dsp:spPr>
        <a:xfrm>
          <a:off x="391947" y="3254014"/>
          <a:ext cx="5487267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406" tIns="0" rIns="2074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3 - Barbiturates</a:t>
          </a:r>
        </a:p>
      </dsp:txBody>
      <dsp:txXfrm>
        <a:off x="412122" y="3274189"/>
        <a:ext cx="5446917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D47831F7-6D41-7A40-A2C8-E15D32C257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3237031"/>
            <a:ext cx="9144000" cy="327318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3333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Welcome to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D03A3C-1528-4E44-9521-47A1B8612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3544029"/>
            <a:ext cx="9144000" cy="704953"/>
          </a:xfrm>
        </p:spPr>
        <p:txBody>
          <a:bodyPr anchor="b">
            <a:normAutofit/>
          </a:bodyPr>
          <a:lstStyle>
            <a:lvl1pPr algn="l">
              <a:defRPr sz="4800" b="0">
                <a:solidFill>
                  <a:srgbClr val="333366"/>
                </a:solidFill>
              </a:defRPr>
            </a:lvl1pPr>
          </a:lstStyle>
          <a:p>
            <a:r>
              <a:rPr lang="en-US" dirty="0" err="1"/>
              <a:t>Cynergy</a:t>
            </a:r>
            <a:r>
              <a:rPr lang="en-US" dirty="0"/>
              <a:t> Better Together</a:t>
            </a:r>
          </a:p>
        </p:txBody>
      </p:sp>
    </p:spTree>
    <p:extLst>
      <p:ext uri="{BB962C8B-B14F-4D97-AF65-F5344CB8AC3E}">
        <p14:creationId xmlns:p14="http://schemas.microsoft.com/office/powerpoint/2010/main" val="72451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6DCCA-F817-5347-B195-7356B7F9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E9481-74CA-264E-903C-E01C5C02A9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0796F-9766-FB49-8E85-8F055173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3D787-46C9-0E47-AD63-458CEF79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2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16F0-3BF3-B342-9778-36DBC65D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BF13C-8E3F-C240-8509-64B001137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5DFC6-2CA6-E642-A9C1-88120E477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8C303-66B6-114C-8466-308B13531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E9481-74CA-264E-903C-E01C5C02A9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9276B-903D-5349-9CA2-75DD398B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0E2C3-CC52-9143-BBCB-65551525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00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7EFB-D8C9-A04C-9792-85B072A2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0F569-34EC-E542-B038-3149F1439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9318B-E09D-6E4C-AD67-6619A2947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44558-AA5C-7F4B-A017-BA975E66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E9481-74CA-264E-903C-E01C5C02A9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8C79D-2091-374D-A214-9B91CB0B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E1BE2-67D3-9145-8C46-F9BE6BBB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2CF694-5AAA-CC4D-B64A-210B7745E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587"/>
          <a:stretch/>
        </p:blipFill>
        <p:spPr>
          <a:xfrm>
            <a:off x="807707" y="0"/>
            <a:ext cx="11384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EDB01-1EF5-AD46-BED6-99318E3718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3544029"/>
            <a:ext cx="9144000" cy="704953"/>
          </a:xfrm>
        </p:spPr>
        <p:txBody>
          <a:bodyPr anchor="b">
            <a:normAutofit/>
          </a:bodyPr>
          <a:lstStyle>
            <a:lvl1pPr algn="l">
              <a:defRPr sz="4800" b="0">
                <a:solidFill>
                  <a:srgbClr val="253746"/>
                </a:solidFill>
              </a:defRPr>
            </a:lvl1pPr>
          </a:lstStyle>
          <a:p>
            <a:r>
              <a:rPr lang="en-US" dirty="0" err="1"/>
              <a:t>Cynergy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5CF9B-6AA2-D04A-A971-2C9D5477D5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3237031"/>
            <a:ext cx="9144000" cy="327318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2537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Welcome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B2C76-59D0-6448-98C9-506B43A3A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707" y="602312"/>
            <a:ext cx="2710666" cy="11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8932-9D87-8B4D-A6AE-999060BF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10515600" cy="6577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0E14-16CB-334F-A2EA-1792FFA5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160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919-71FB-A841-81A7-8F8EAFEF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366452-0C9B-9E46-918F-D32F01B839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858179"/>
            <a:ext cx="10515600" cy="1872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283B12-EA2A-964B-90E4-0235852CA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370"/>
            <a:ext cx="12192000" cy="12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Toxi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8B0C6B-AC43-064D-B71A-B09F59155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48" y="-5443"/>
            <a:ext cx="4051852" cy="5608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38932-9D87-8B4D-A6AE-999060BF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10515600" cy="6577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0E14-16CB-334F-A2EA-1792FFA5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0470" cy="7160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919-71FB-A841-81A7-8F8EAFEF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366452-0C9B-9E46-918F-D32F01B839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858179"/>
            <a:ext cx="10515600" cy="1872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CF0EB-9CB6-794F-9FEA-738458959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370"/>
            <a:ext cx="12192000" cy="12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0 most abuse dr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8932-9D87-8B4D-A6AE-999060BF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10515600" cy="6577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0E14-16CB-334F-A2EA-1792FFA5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160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4919-71FB-A841-81A7-8F8EAFEF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366452-0C9B-9E46-918F-D32F01B839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2858179"/>
            <a:ext cx="10515600" cy="1872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F8269D-732E-7443-ACB1-7FD9AE605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/>
          <a:stretch/>
        </p:blipFill>
        <p:spPr>
          <a:xfrm>
            <a:off x="8150087" y="0"/>
            <a:ext cx="7152955" cy="5605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D347B-1AE1-BB44-B822-34E745402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370"/>
            <a:ext cx="12192000" cy="12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D1CD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41DE-0751-EE4E-AD8F-E8A852B8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noFill/>
        </p:spPr>
        <p:txBody>
          <a:bodyPr anchor="b">
            <a:normAutofit/>
          </a:bodyPr>
          <a:lstStyle>
            <a:lvl1pPr>
              <a:defRPr sz="3600" b="0">
                <a:solidFill>
                  <a:srgbClr val="2537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A51AC-50F1-D04A-928D-28D937CEC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4263"/>
            <a:ext cx="10515600" cy="38893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25374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14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8DF6-12DC-C446-86FA-65251A46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90E6E-61E4-5C47-B0E2-D9A6FAECF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5945F-4BC1-B64B-BA2D-E44FD310F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821A9-EAA8-214D-80DF-742F3324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E9481-74CA-264E-903C-E01C5C02A9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7963F-C87E-0E47-B7CE-27D53BB9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5C532-4053-3049-ADA2-8EA3E9A6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5026-1FBB-1043-B657-F2E9A335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3C687-D960-2E4C-A7F1-E7064312D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BC7D3-EA3C-9941-B665-BEA1F6EF0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33080-71B5-274C-84B9-7E17F0F15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9ADD5-E881-5A4E-9494-C09BED6D9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F09C5-7040-1644-8280-8DE468CF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E9481-74CA-264E-903C-E01C5C02A9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6E939E-B84C-624A-8571-B1E99C16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0DD50-576A-994A-BA30-10F35B02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CF70-AA0C-9C40-8EFE-7305BE8E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B13D6-FB05-F84B-A33B-E6340810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E9481-74CA-264E-903C-E01C5C02A978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FC17D-67F1-EB46-97B7-ECCEE765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B24B7-0EF2-8E41-9933-C9A20F9C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B8EE6-EA47-624F-8F9B-BDFCA9F8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85B47-CCE1-4E49-821F-489CB6CFC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493F3-F4C9-2948-87D6-0784A6A19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9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CD921-20B0-294C-AF77-5C751B8A5E1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958DEF-6867-9940-B643-B696D436DB69}"/>
              </a:ext>
            </a:extLst>
          </p:cNvPr>
          <p:cNvSpPr txBox="1">
            <a:spLocks/>
          </p:cNvSpPr>
          <p:nvPr userDrawn="1"/>
        </p:nvSpPr>
        <p:spPr>
          <a:xfrm>
            <a:off x="715634" y="6129337"/>
            <a:ext cx="3532094" cy="2301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accent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rgbClr val="666666"/>
                </a:solidFill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35C35-DA74-C04B-97E1-E57F1856676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87346" y="5713933"/>
            <a:ext cx="1914129" cy="8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1" r:id="rId4"/>
    <p:sldLayoutId id="2147483672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Myriad Web Pro" panose="020B05030304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66666"/>
          </a:solidFill>
          <a:latin typeface="Myriad Web Pro" panose="020B05030304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66666"/>
          </a:solidFill>
          <a:latin typeface="Myriad Web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66666"/>
          </a:solidFill>
          <a:latin typeface="Myriad Web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Myriad Web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Myriad Web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5568-68F4-654A-8A9A-D59A71B76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196" y="3866642"/>
            <a:ext cx="7943424" cy="704953"/>
          </a:xfrm>
        </p:spPr>
        <p:txBody>
          <a:bodyPr>
            <a:normAutofit fontScale="90000"/>
          </a:bodyPr>
          <a:lstStyle/>
          <a:p>
            <a:pPr>
              <a:tabLst>
                <a:tab pos="623888" algn="l"/>
              </a:tabLst>
            </a:pPr>
            <a:r>
              <a:rPr lang="en-US" dirty="0"/>
              <a:t>Dr. Kirk Roberts </a:t>
            </a:r>
            <a:br>
              <a:rPr lang="en-US" dirty="0"/>
            </a:br>
            <a:r>
              <a:rPr lang="en-US" sz="2200" dirty="0"/>
              <a:t>Chief MRO</a:t>
            </a:r>
            <a:endParaRPr lang="en-US" sz="2200" dirty="0">
              <a:solidFill>
                <a:srgbClr val="253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6C3C9-7656-FA4A-9D6E-B38AE16FA33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3196" y="3264804"/>
            <a:ext cx="3798561" cy="3273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53646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2022 DATIA Presentation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3ECD6E-0B41-2E4A-A2B2-C1A3CE61994B}"/>
              </a:ext>
            </a:extLst>
          </p:cNvPr>
          <p:cNvSpPr txBox="1">
            <a:spLocks/>
          </p:cNvSpPr>
          <p:nvPr/>
        </p:nvSpPr>
        <p:spPr>
          <a:xfrm>
            <a:off x="723195" y="4846115"/>
            <a:ext cx="3798561" cy="3273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253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1, 2022 </a:t>
            </a:r>
          </a:p>
        </p:txBody>
      </p:sp>
    </p:spTree>
    <p:extLst>
      <p:ext uri="{BB962C8B-B14F-4D97-AF65-F5344CB8AC3E}">
        <p14:creationId xmlns:p14="http://schemas.microsoft.com/office/powerpoint/2010/main" val="372046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3DB45371-CA0C-D948-ACF5-937B7E81C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9322" r="667"/>
          <a:stretch/>
        </p:blipFill>
        <p:spPr>
          <a:xfrm>
            <a:off x="688622" y="1455104"/>
            <a:ext cx="5581549" cy="3996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C299A-AA5F-C746-A536-367A778D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Potency of seized Marijuana in the US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D8C857-6AD2-8848-A5E6-DF31496CA4B7}"/>
              </a:ext>
            </a:extLst>
          </p:cNvPr>
          <p:cNvSpPr txBox="1">
            <a:spLocks/>
          </p:cNvSpPr>
          <p:nvPr/>
        </p:nvSpPr>
        <p:spPr>
          <a:xfrm>
            <a:off x="6918767" y="2475028"/>
            <a:ext cx="5273233" cy="131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060"/>
                </a:solidFill>
                <a:latin typeface="Myriad Web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Big jump in potency beginning in 1998</a:t>
            </a:r>
          </a:p>
        </p:txBody>
      </p:sp>
    </p:spTree>
    <p:extLst>
      <p:ext uri="{BB962C8B-B14F-4D97-AF65-F5344CB8AC3E}">
        <p14:creationId xmlns:p14="http://schemas.microsoft.com/office/powerpoint/2010/main" val="236691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6CDFA6B-BD6A-6D43-A1C7-CBA088AE5DE4}"/>
              </a:ext>
            </a:extLst>
          </p:cNvPr>
          <p:cNvSpPr txBox="1">
            <a:spLocks/>
          </p:cNvSpPr>
          <p:nvPr/>
        </p:nvSpPr>
        <p:spPr>
          <a:xfrm>
            <a:off x="433142" y="2198690"/>
            <a:ext cx="6219191" cy="2011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253746"/>
                </a:solidFill>
                <a:latin typeface="Myriad Pro" panose="020B0503030403020204" pitchFamily="34" charset="0"/>
              </a:rPr>
              <a:t>Changes in marijuana potency, frequency, </a:t>
            </a:r>
            <a:br>
              <a:rPr lang="en-US" dirty="0">
                <a:solidFill>
                  <a:srgbClr val="253746"/>
                </a:solidFill>
                <a:latin typeface="Myriad Pro" panose="020B0503030403020204" pitchFamily="34" charset="0"/>
              </a:rPr>
            </a:br>
            <a:r>
              <a:rPr lang="en-US" dirty="0">
                <a:solidFill>
                  <a:srgbClr val="253746"/>
                </a:solidFill>
                <a:latin typeface="Myriad Pro" panose="020B0503030403020204" pitchFamily="34" charset="0"/>
              </a:rPr>
              <a:t>form, and acceptance.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0921D-7E75-994F-A2C4-3C9402C7F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18" r="6741"/>
          <a:stretch/>
        </p:blipFill>
        <p:spPr>
          <a:xfrm>
            <a:off x="8145952" y="0"/>
            <a:ext cx="4046048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C2CC45-65B3-C94E-8AF3-FBD547140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7"/>
          <a:stretch/>
        </p:blipFill>
        <p:spPr>
          <a:xfrm>
            <a:off x="2872572" y="1351248"/>
            <a:ext cx="6446855" cy="427283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FE0A4F-8AF0-6443-A71E-5977F94C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Marijuana timeline</a:t>
            </a:r>
          </a:p>
        </p:txBody>
      </p:sp>
    </p:spTree>
    <p:extLst>
      <p:ext uri="{BB962C8B-B14F-4D97-AF65-F5344CB8AC3E}">
        <p14:creationId xmlns:p14="http://schemas.microsoft.com/office/powerpoint/2010/main" val="2843442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8627C8-48CE-B941-B6E9-1FDA99FA508C}"/>
              </a:ext>
            </a:extLst>
          </p:cNvPr>
          <p:cNvSpPr txBox="1">
            <a:spLocks/>
          </p:cNvSpPr>
          <p:nvPr/>
        </p:nvSpPr>
        <p:spPr>
          <a:xfrm>
            <a:off x="12988052" y="4528066"/>
            <a:ext cx="1610532" cy="1885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At the intersection </a:t>
            </a:r>
            <a:br>
              <a:rPr lang="en-US" sz="1200" dirty="0"/>
            </a:br>
            <a:r>
              <a:rPr lang="en-US" sz="1200" dirty="0"/>
              <a:t>of safety and health, we provide a unique medical model that delivers transparency and consistency in the evaluation of health and/or safety concerns while protecting </a:t>
            </a:r>
            <a:br>
              <a:rPr lang="en-US" sz="1200" dirty="0"/>
            </a:br>
            <a:r>
              <a:rPr lang="en-US" sz="1200" dirty="0"/>
              <a:t>client privacy.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B8C995-FCDB-0B43-A5BB-4E0207A1BFA8}"/>
              </a:ext>
            </a:extLst>
          </p:cNvPr>
          <p:cNvSpPr txBox="1">
            <a:spLocks/>
          </p:cNvSpPr>
          <p:nvPr/>
        </p:nvSpPr>
        <p:spPr>
          <a:xfrm>
            <a:off x="12558604" y="6115009"/>
            <a:ext cx="1715830" cy="188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Physician ordering, Medical Review of Records, Safety Sensitive Evaluations, Health </a:t>
            </a:r>
            <a:br>
              <a:rPr lang="en-US" sz="1200" dirty="0"/>
            </a:br>
            <a:r>
              <a:rPr lang="en-US" sz="1200" dirty="0"/>
              <a:t>Case Management, and Critical Results Review.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ED12C8-61F1-5743-9EBC-BD9104333FBB}"/>
              </a:ext>
            </a:extLst>
          </p:cNvPr>
          <p:cNvSpPr txBox="1">
            <a:spLocks/>
          </p:cNvSpPr>
          <p:nvPr/>
        </p:nvSpPr>
        <p:spPr>
          <a:xfrm>
            <a:off x="12988052" y="2674487"/>
            <a:ext cx="1610532" cy="1060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Integration with laboratories and clients for automated physician ordering </a:t>
            </a:r>
            <a:br>
              <a:rPr lang="en-US" sz="1200" dirty="0"/>
            </a:br>
            <a:r>
              <a:rPr lang="en-US" sz="1200" dirty="0"/>
              <a:t>and result review.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DB24D-2A37-B743-BC99-9E34414BE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5"/>
          <a:stretch/>
        </p:blipFill>
        <p:spPr>
          <a:xfrm>
            <a:off x="2707826" y="1270861"/>
            <a:ext cx="6772954" cy="4200914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0C4B650C-3C9D-BA4B-90F5-EEE5F1B8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Marijuana State Map</a:t>
            </a:r>
          </a:p>
        </p:txBody>
      </p:sp>
    </p:spTree>
    <p:extLst>
      <p:ext uri="{BB962C8B-B14F-4D97-AF65-F5344CB8AC3E}">
        <p14:creationId xmlns:p14="http://schemas.microsoft.com/office/powerpoint/2010/main" val="301889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6E5D-E34F-9042-8D38-5EFA6AB4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21391"/>
          </a:xfrm>
        </p:spPr>
        <p:txBody>
          <a:bodyPr>
            <a:normAutofit/>
          </a:bodyPr>
          <a:lstStyle/>
          <a:p>
            <a:r>
              <a:rPr lang="en-US" sz="4800" dirty="0"/>
              <a:t>Medical Review Office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7E4-CCF0-2B41-86E8-8963655C6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43099"/>
            <a:ext cx="10515600" cy="1110344"/>
          </a:xfrm>
        </p:spPr>
        <p:txBody>
          <a:bodyPr>
            <a:normAutofit/>
          </a:bodyPr>
          <a:lstStyle/>
          <a:p>
            <a:r>
              <a:rPr lang="en-US" sz="4800" dirty="0" err="1"/>
              <a:t>Cynergy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23998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D8B-63A0-4084-9676-9CEE2DC7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10515600" cy="1139502"/>
          </a:xfrm>
        </p:spPr>
        <p:txBody>
          <a:bodyPr>
            <a:noAutofit/>
          </a:bodyPr>
          <a:lstStyle/>
          <a:p>
            <a:r>
              <a:rPr lang="en-US" sz="4800" dirty="0"/>
              <a:t>How does the typical marijuana positive interview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BD8F2-F757-460B-90B7-98D3CBC89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6FDBD-7395-496F-B8B2-F301269664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9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6BE0-9063-425A-91DC-D33033AF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10515600" cy="1928624"/>
          </a:xfrm>
        </p:spPr>
        <p:txBody>
          <a:bodyPr>
            <a:noAutofit/>
          </a:bodyPr>
          <a:lstStyle/>
          <a:p>
            <a:r>
              <a:rPr lang="en-US" sz="4800" dirty="0"/>
              <a:t>But doc, I only use CBD….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85630-FA6D-42F1-A8A7-D392B272A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89E44-A482-44A2-9BBE-B1071181137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B5852A58-F743-9748-83D9-28518C526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/>
          <a:stretch/>
        </p:blipFill>
        <p:spPr>
          <a:xfrm>
            <a:off x="5965352" y="1081788"/>
            <a:ext cx="5487608" cy="40190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FE0A4F-8AF0-6443-A71E-5977F94C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5527876" cy="1204127"/>
          </a:xfrm>
        </p:spPr>
        <p:txBody>
          <a:bodyPr>
            <a:normAutofit fontScale="90000"/>
          </a:bodyPr>
          <a:lstStyle/>
          <a:p>
            <a:r>
              <a:rPr lang="en-US" dirty="0"/>
              <a:t>2021 Quest Diagnostics Drug Testing Index™</a:t>
            </a:r>
          </a:p>
        </p:txBody>
      </p:sp>
    </p:spTree>
    <p:extLst>
      <p:ext uri="{BB962C8B-B14F-4D97-AF65-F5344CB8AC3E}">
        <p14:creationId xmlns:p14="http://schemas.microsoft.com/office/powerpoint/2010/main" val="58560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6E5D-E34F-9042-8D38-5EFA6AB4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Post-accident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7E4-CCF0-2B41-86E8-8963655C6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4263"/>
            <a:ext cx="10515600" cy="123348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0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0C4B650C-3C9D-BA4B-90F5-EEE5F1B8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4821820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2018 I began working as an MRO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4C027B-F3B6-1C4A-A2E9-4DB6A21931BF}"/>
              </a:ext>
            </a:extLst>
          </p:cNvPr>
          <p:cNvSpPr txBox="1">
            <a:spLocks/>
          </p:cNvSpPr>
          <p:nvPr/>
        </p:nvSpPr>
        <p:spPr>
          <a:xfrm>
            <a:off x="838200" y="1984433"/>
            <a:ext cx="3654395" cy="3085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Discussion of data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Discussion of causation 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Trends in marijuana testing 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State laws affecting testing 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Cats out of the bag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Impairment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dirty="0">
                <a:latin typeface="Myriad Pro" panose="020B0503030403020204" pitchFamily="34" charset="0"/>
                <a:cs typeface="Arial" panose="020B0604020202020204" pitchFamily="34" charset="0"/>
              </a:rPr>
              <a:t>Future possibilities </a:t>
            </a:r>
          </a:p>
        </p:txBody>
      </p:sp>
      <p:pic>
        <p:nvPicPr>
          <p:cNvPr id="15" name="Picture 14" descr="Analysing medical x-ray results">
            <a:extLst>
              <a:ext uri="{FF2B5EF4-FFF2-40B4-BE49-F238E27FC236}">
                <a16:creationId xmlns:a16="http://schemas.microsoft.com/office/drawing/2014/main" id="{83D46B52-0AD8-F64E-930D-C6C1AEC04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7" r="8025" b="-1"/>
          <a:stretch/>
        </p:blipFill>
        <p:spPr>
          <a:xfrm>
            <a:off x="7218025" y="0"/>
            <a:ext cx="4973975" cy="55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7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B12F-A7C0-AB46-8508-BD4D07BF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701"/>
            <a:ext cx="10515600" cy="6577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53746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About Dr. Kirk Roberts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06D07-A2DA-164C-B11B-6AD49008C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374" y="2949580"/>
            <a:ext cx="7440043" cy="180203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Myriad Pro" panose="020B0503030403020204" pitchFamily="34" charset="0"/>
                <a:cs typeface="Arial" panose="020B0604020202020204" pitchFamily="34" charset="0"/>
              </a:rPr>
              <a:t>Dr. Kirk Roberts is a Medical Review Officer (MRO) who is a licensed physician and who is responsible for receiving and reviewing laboratory results generated by an employer's drug testing program and evaluating medical explanations for certain drug test results.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8627C8-48CE-B941-B6E9-1FDA99FA508C}"/>
              </a:ext>
            </a:extLst>
          </p:cNvPr>
          <p:cNvSpPr txBox="1">
            <a:spLocks/>
          </p:cNvSpPr>
          <p:nvPr/>
        </p:nvSpPr>
        <p:spPr>
          <a:xfrm>
            <a:off x="12988052" y="4528066"/>
            <a:ext cx="1610532" cy="1885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At the intersection </a:t>
            </a:r>
            <a:br>
              <a:rPr lang="en-US" sz="1200" dirty="0"/>
            </a:br>
            <a:r>
              <a:rPr lang="en-US" sz="1200" dirty="0"/>
              <a:t>of safety and health, we provide a unique medical model that delivers transparency and consistency in the evaluation of health and/or safety concerns while protecting </a:t>
            </a:r>
            <a:br>
              <a:rPr lang="en-US" sz="1200" dirty="0"/>
            </a:br>
            <a:r>
              <a:rPr lang="en-US" sz="1200" dirty="0"/>
              <a:t>client privacy.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B8C995-FCDB-0B43-A5BB-4E0207A1BFA8}"/>
              </a:ext>
            </a:extLst>
          </p:cNvPr>
          <p:cNvSpPr txBox="1">
            <a:spLocks/>
          </p:cNvSpPr>
          <p:nvPr/>
        </p:nvSpPr>
        <p:spPr>
          <a:xfrm>
            <a:off x="12558604" y="6115009"/>
            <a:ext cx="1715830" cy="188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Physician ordering, Medical Review of Records, Safety Sensitive Evaluations, Health </a:t>
            </a:r>
            <a:br>
              <a:rPr lang="en-US" sz="1200" dirty="0"/>
            </a:br>
            <a:r>
              <a:rPr lang="en-US" sz="1200" dirty="0"/>
              <a:t>Case Management, and Critical Results Review.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ED12C8-61F1-5743-9EBC-BD9104333FBB}"/>
              </a:ext>
            </a:extLst>
          </p:cNvPr>
          <p:cNvSpPr txBox="1">
            <a:spLocks/>
          </p:cNvSpPr>
          <p:nvPr/>
        </p:nvSpPr>
        <p:spPr>
          <a:xfrm>
            <a:off x="12988052" y="2674487"/>
            <a:ext cx="1610532" cy="1060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Integration with laboratories and clients for automated physician ordering </a:t>
            </a:r>
            <a:br>
              <a:rPr lang="en-US" sz="1200" dirty="0"/>
            </a:br>
            <a:r>
              <a:rPr lang="en-US" sz="1200" dirty="0"/>
              <a:t>and result review.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BF9E7-9E55-0B4A-BCD2-0AA4008E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817" y="1111464"/>
            <a:ext cx="1532965" cy="15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8627C8-48CE-B941-B6E9-1FDA99FA508C}"/>
              </a:ext>
            </a:extLst>
          </p:cNvPr>
          <p:cNvSpPr txBox="1">
            <a:spLocks/>
          </p:cNvSpPr>
          <p:nvPr/>
        </p:nvSpPr>
        <p:spPr>
          <a:xfrm>
            <a:off x="12988052" y="4528066"/>
            <a:ext cx="1610532" cy="1885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At the intersection </a:t>
            </a:r>
            <a:br>
              <a:rPr lang="en-US" sz="1200" dirty="0"/>
            </a:br>
            <a:r>
              <a:rPr lang="en-US" sz="1200" dirty="0"/>
              <a:t>of safety and health, we provide a unique medical model that delivers transparency and consistency in the evaluation of health and/or safety concerns while protecting </a:t>
            </a:r>
            <a:br>
              <a:rPr lang="en-US" sz="1200" dirty="0"/>
            </a:br>
            <a:r>
              <a:rPr lang="en-US" sz="1200" dirty="0"/>
              <a:t>client privacy.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B8C995-FCDB-0B43-A5BB-4E0207A1BFA8}"/>
              </a:ext>
            </a:extLst>
          </p:cNvPr>
          <p:cNvSpPr txBox="1">
            <a:spLocks/>
          </p:cNvSpPr>
          <p:nvPr/>
        </p:nvSpPr>
        <p:spPr>
          <a:xfrm>
            <a:off x="12558604" y="6115009"/>
            <a:ext cx="1715830" cy="188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Physician ordering, Medical Review of Records, Safety Sensitive Evaluations, Health </a:t>
            </a:r>
            <a:br>
              <a:rPr lang="en-US" sz="1200" dirty="0"/>
            </a:br>
            <a:r>
              <a:rPr lang="en-US" sz="1200" dirty="0"/>
              <a:t>Case Management, and Critical Results Review.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ED12C8-61F1-5743-9EBC-BD9104333FBB}"/>
              </a:ext>
            </a:extLst>
          </p:cNvPr>
          <p:cNvSpPr txBox="1">
            <a:spLocks/>
          </p:cNvSpPr>
          <p:nvPr/>
        </p:nvSpPr>
        <p:spPr>
          <a:xfrm>
            <a:off x="12988052" y="2674487"/>
            <a:ext cx="1610532" cy="1060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Integration with laboratories and clients for automated physician ordering </a:t>
            </a:r>
            <a:br>
              <a:rPr lang="en-US" sz="1200" dirty="0"/>
            </a:br>
            <a:r>
              <a:rPr lang="en-US" sz="1200" dirty="0"/>
              <a:t>and result review.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C4B650C-3C9D-BA4B-90F5-EEE5F1B8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Analysis of Post-Accident Non-Negative Results</a:t>
            </a:r>
          </a:p>
        </p:txBody>
      </p:sp>
      <p:pic>
        <p:nvPicPr>
          <p:cNvPr id="7" name="Content Placeholder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889879AF-1A87-124A-A8CF-9FBBECBD3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4"/>
          <a:stretch/>
        </p:blipFill>
        <p:spPr>
          <a:xfrm>
            <a:off x="838200" y="1836547"/>
            <a:ext cx="7881927" cy="36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86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A6A8E-9A9F-D84A-9ACB-5A2A9257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17" y="0"/>
            <a:ext cx="6633858" cy="56126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5" y="914040"/>
            <a:ext cx="6349678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Seventeen of the tests were positive for Marijuana and </a:t>
            </a:r>
            <a:br>
              <a:rPr lang="en-US" dirty="0"/>
            </a:br>
            <a:r>
              <a:rPr lang="en-US" dirty="0"/>
              <a:t>an additional analyte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C426F-B064-C143-A7FC-661ACEA38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35" y="2639407"/>
            <a:ext cx="2370850" cy="1631652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12  - Cocaine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5 - Methamphetamine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1 - Amphetamine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1 - Benzodiazepine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1 - PCP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870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00C5-F1A6-4D31-AE21-11FCA903B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89 of the 300 tests were positive for </a:t>
            </a:r>
            <a:br>
              <a:rPr lang="en-US" dirty="0"/>
            </a:br>
            <a:r>
              <a:rPr lang="en-US" dirty="0"/>
              <a:t>analytes other than Marijuana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19F98D0-36FE-776A-9845-EAA14EF32C63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864412243"/>
              </p:ext>
            </p:extLst>
          </p:nvPr>
        </p:nvGraphicFramePr>
        <p:xfrm>
          <a:off x="1000247" y="1594133"/>
          <a:ext cx="7838954" cy="3892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7791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6E5D-E34F-9042-8D38-5EFA6AB4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limitations of this information?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7E4-CCF0-2B41-86E8-8963655C6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1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00C5-F1A6-4D31-AE21-11FCA903B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is ALWAYS room for more!</a:t>
            </a:r>
          </a:p>
        </p:txBody>
      </p:sp>
      <p:pic>
        <p:nvPicPr>
          <p:cNvPr id="5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803C70-05D0-B24C-8B7F-86E9FA464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5709"/>
            <a:ext cx="2899200" cy="1630800"/>
          </a:xfrm>
          <a:prstGeom prst="rect">
            <a:avLst/>
          </a:prstGeom>
        </p:spPr>
      </p:pic>
      <p:pic>
        <p:nvPicPr>
          <p:cNvPr id="7" name="Content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25C7E0-E6DE-3740-9487-483132F86D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86" y="2765709"/>
            <a:ext cx="2912142" cy="1630800"/>
          </a:xfrm>
          <a:prstGeom prst="rect">
            <a:avLst/>
          </a:prstGeo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95E882EA-B651-8846-B001-48AB79A27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75" y="2765709"/>
            <a:ext cx="3305675" cy="16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9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FE0A4F-8AF0-6443-A71E-5977F94C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41" y="81059"/>
            <a:ext cx="9546771" cy="12041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2021 Quest Diagnostics Drug Testing Index™</a:t>
            </a:r>
          </a:p>
        </p:txBody>
      </p:sp>
      <p:pic>
        <p:nvPicPr>
          <p:cNvPr id="7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B8B466F-E1C4-E548-84E2-F6E47FCB5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23" y="1285186"/>
            <a:ext cx="5487608" cy="41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6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087172F3-5603-BD48-B40C-9F0D63282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6" b="6996"/>
          <a:stretch/>
        </p:blipFill>
        <p:spPr>
          <a:xfrm>
            <a:off x="2247462" y="1215161"/>
            <a:ext cx="6441046" cy="400484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0822BFC-4881-474E-8754-BD876973D59D}"/>
              </a:ext>
            </a:extLst>
          </p:cNvPr>
          <p:cNvSpPr txBox="1">
            <a:spLocks/>
          </p:cNvSpPr>
          <p:nvPr/>
        </p:nvSpPr>
        <p:spPr>
          <a:xfrm>
            <a:off x="830941" y="81059"/>
            <a:ext cx="9546771" cy="1204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060"/>
                </a:solidFill>
                <a:latin typeface="Myriad Web Pro" panose="020B0503030403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Marijuana Positivity</a:t>
            </a:r>
          </a:p>
        </p:txBody>
      </p:sp>
    </p:spTree>
    <p:extLst>
      <p:ext uri="{BB962C8B-B14F-4D97-AF65-F5344CB8AC3E}">
        <p14:creationId xmlns:p14="http://schemas.microsoft.com/office/powerpoint/2010/main" val="58189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FE0A4F-8AF0-6443-A71E-5977F94C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26" y="2826936"/>
            <a:ext cx="2969872" cy="1204127"/>
          </a:xfrm>
        </p:spPr>
        <p:txBody>
          <a:bodyPr>
            <a:normAutofit fontScale="90000"/>
          </a:bodyPr>
          <a:lstStyle/>
          <a:p>
            <a:r>
              <a:rPr lang="en-US" dirty="0"/>
              <a:t>Support for</a:t>
            </a:r>
            <a:br>
              <a:rPr lang="en-US" dirty="0"/>
            </a:br>
            <a:r>
              <a:rPr lang="en-US" dirty="0"/>
              <a:t>Marijuana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341EE78F-FF81-3E49-A360-9E773815B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0" y="297612"/>
            <a:ext cx="5058647" cy="50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38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5" y="914040"/>
            <a:ext cx="6349678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Reasons For Marijuana Use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C426F-B064-C143-A7FC-661ACEA38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35" y="2639407"/>
            <a:ext cx="2995884" cy="1631652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Euphoria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Relaxation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Altered perception of time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Increased appetite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Heightened sensory perception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480D3-2872-3649-B723-B58AF83A9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6" b="6862"/>
          <a:stretch/>
        </p:blipFill>
        <p:spPr>
          <a:xfrm>
            <a:off x="7890144" y="0"/>
            <a:ext cx="4301856" cy="56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20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5" y="914040"/>
            <a:ext cx="6040024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Medical Marijuana Indications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C426F-B064-C143-A7FC-661ACEA38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34" y="2639406"/>
            <a:ext cx="2914861" cy="1874721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Cancer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PTSD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Cachexia or wasting syndrome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Seizure disorders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Nausea/pain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07E00-9A3D-7A4F-AF71-6D92AD7DA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61" y="1"/>
            <a:ext cx="485843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8A47-665E-7244-922A-CF2CCCAC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MRO Study of Post-Accident Positivity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FC6BD-7F50-9D4E-B7B1-6C932246C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Kirk Roberts, M.D. Lead MRO, </a:t>
            </a:r>
            <a:r>
              <a:rPr lang="en-US" dirty="0" err="1"/>
              <a:t>Cynergy</a:t>
            </a:r>
            <a:r>
              <a:rPr lang="en-US" dirty="0"/>
              <a:t> Wellness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71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4" y="914040"/>
            <a:ext cx="10658323" cy="657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Distribution of medical marijuana patients registered in Oregon by condition as of April 2021*</a:t>
            </a:r>
          </a:p>
        </p:txBody>
      </p:sp>
      <p:pic>
        <p:nvPicPr>
          <p:cNvPr id="5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1E242E51-C31A-0C49-8FD4-330BB374C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5"/>
          <a:stretch/>
        </p:blipFill>
        <p:spPr>
          <a:xfrm>
            <a:off x="4394327" y="1854730"/>
            <a:ext cx="3725535" cy="356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61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6E5D-E34F-9042-8D38-5EFA6AB4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Medical Marijuana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7E4-CCF0-2B41-86E8-8963655C6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85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5" y="914040"/>
            <a:ext cx="4384846" cy="6577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Who is writing for medical marijuana?</a:t>
            </a:r>
            <a:endParaRPr lang="en-US" dirty="0"/>
          </a:p>
        </p:txBody>
      </p:sp>
      <p:pic>
        <p:nvPicPr>
          <p:cNvPr id="4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5E93552-6B34-5E47-AC68-C3D466F70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5500096" y="500303"/>
            <a:ext cx="6329231" cy="49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99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5" y="914040"/>
            <a:ext cx="6040024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Impairment From Marijuana?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C426F-B064-C143-A7FC-661ACEA38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34" y="2639406"/>
            <a:ext cx="2914861" cy="1874721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Slows reaction time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Impairs attention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Impairs concentration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Impairs short-term memory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Impairs risk assessment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F97EC-0342-8249-B11D-3876474E4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7"/>
          <a:stretch/>
        </p:blipFill>
        <p:spPr>
          <a:xfrm>
            <a:off x="6022730" y="0"/>
            <a:ext cx="6169270" cy="56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35" y="914040"/>
            <a:ext cx="6040024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Drug </a:t>
            </a:r>
            <a:br>
              <a:rPr lang="en-US" dirty="0"/>
            </a:br>
            <a:r>
              <a:rPr lang="en-US" dirty="0"/>
              <a:t>Testing Programs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C426F-B064-C143-A7FC-661ACEA38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34" y="2639406"/>
            <a:ext cx="2914861" cy="2800695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Improve employee productivity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Reduce on-the-job accidents and workplace crime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Reduce employee turnover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Decrease absenteeism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Lowers workers’ compensation insurance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Compliance with state or federal regulations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itchFamily="2" charset="2"/>
              <a:buChar char="§"/>
            </a:pP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13A26-595E-114B-9881-390329202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7"/>
          <a:stretch/>
        </p:blipFill>
        <p:spPr>
          <a:xfrm>
            <a:off x="6277708" y="-4062"/>
            <a:ext cx="5914292" cy="56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22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69" y="3632553"/>
            <a:ext cx="5646484" cy="65776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According to the National Council </a:t>
            </a:r>
            <a:br>
              <a:rPr lang="en-US" sz="3100" dirty="0"/>
            </a:br>
            <a:r>
              <a:rPr lang="en-US" sz="3100" dirty="0"/>
              <a:t>on Alcoholism and Drug Dependence Inc., Drug abuse costs employers </a:t>
            </a:r>
            <a:r>
              <a:rPr lang="en-US" sz="3100" b="1" dirty="0">
                <a:latin typeface="Myriad Pro" panose="020B0503030403020204" pitchFamily="34" charset="0"/>
              </a:rPr>
              <a:t>$81 billion dollars annually</a:t>
            </a:r>
            <a:r>
              <a:rPr lang="en-US" sz="3100" dirty="0"/>
              <a:t>. </a:t>
            </a:r>
            <a:r>
              <a:rPr lang="en-US" sz="3100" b="1" dirty="0">
                <a:latin typeface="Myriad Pro" panose="020B0503030403020204" pitchFamily="34" charset="0"/>
              </a:rPr>
              <a:t>70% </a:t>
            </a:r>
            <a:r>
              <a:rPr lang="en-US" sz="3100" dirty="0"/>
              <a:t>of the estimated </a:t>
            </a:r>
            <a:r>
              <a:rPr lang="en-US" sz="3100" b="1" dirty="0">
                <a:latin typeface="Myriad Pro" panose="020B0503030403020204" pitchFamily="34" charset="0"/>
              </a:rPr>
              <a:t>14.8 </a:t>
            </a:r>
            <a:r>
              <a:rPr lang="en-US" sz="3100" dirty="0"/>
              <a:t>million who use illegal drugs are employed.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74A3B-F78B-2D4E-9CC9-A866EC1B7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5" b="33488"/>
          <a:stretch/>
        </p:blipFill>
        <p:spPr>
          <a:xfrm>
            <a:off x="765890" y="1365813"/>
            <a:ext cx="2058445" cy="69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2D510-D73E-C040-8E65-FD35AEA0C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/>
          <a:stretch/>
        </p:blipFill>
        <p:spPr>
          <a:xfrm>
            <a:off x="7895459" y="0"/>
            <a:ext cx="4296541" cy="55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98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048FE-136C-8248-882A-03E897AC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92" y="4282737"/>
            <a:ext cx="5310818" cy="657763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Myriad Pro" panose="020B0503030403020204" pitchFamily="34" charset="0"/>
              </a:rPr>
              <a:t>Employees who use drugs are:</a:t>
            </a:r>
            <a:br>
              <a:rPr lang="en-US" sz="2200" dirty="0"/>
            </a:br>
            <a:br>
              <a:rPr lang="en-US" sz="2200" b="1" dirty="0">
                <a:latin typeface="Myriad Pro" panose="020B0503030403020204" pitchFamily="34" charset="0"/>
              </a:rPr>
            </a:br>
            <a:r>
              <a:rPr lang="en-US" sz="2200" b="1" dirty="0">
                <a:latin typeface="Myriad Pro" panose="020B0503030403020204" pitchFamily="34" charset="0"/>
              </a:rPr>
              <a:t>2.5 times </a:t>
            </a:r>
            <a:r>
              <a:rPr lang="en-US" sz="2200" dirty="0"/>
              <a:t>more likely than co-workers to be absent for </a:t>
            </a:r>
            <a:r>
              <a:rPr lang="en-US" sz="2200" b="1" dirty="0">
                <a:latin typeface="Myriad Pro" panose="020B0503030403020204" pitchFamily="34" charset="0"/>
              </a:rPr>
              <a:t>8 </a:t>
            </a:r>
            <a:r>
              <a:rPr lang="en-US" sz="2200" dirty="0"/>
              <a:t>or more days each year</a:t>
            </a:r>
            <a:br>
              <a:rPr lang="en-US" sz="2200" dirty="0"/>
            </a:br>
            <a:br>
              <a:rPr lang="en-US" sz="2200" dirty="0"/>
            </a:br>
            <a:r>
              <a:rPr lang="en-US" sz="2200" b="1" dirty="0">
                <a:latin typeface="Myriad Pro" panose="020B0503030403020204" pitchFamily="34" charset="0"/>
              </a:rPr>
              <a:t>3.6 times </a:t>
            </a:r>
            <a:r>
              <a:rPr lang="en-US" sz="2200" dirty="0"/>
              <a:t>more likely to be involved in </a:t>
            </a:r>
            <a:br>
              <a:rPr lang="en-US" sz="2200" dirty="0"/>
            </a:br>
            <a:r>
              <a:rPr lang="en-US" sz="2200" dirty="0"/>
              <a:t>an accident at work</a:t>
            </a:r>
            <a:br>
              <a:rPr lang="en-US" sz="2200" dirty="0"/>
            </a:br>
            <a:br>
              <a:rPr lang="en-US" sz="2200" dirty="0"/>
            </a:br>
            <a:r>
              <a:rPr lang="en-US" sz="2200" b="1" dirty="0">
                <a:latin typeface="Myriad Pro" panose="020B0503030403020204" pitchFamily="34" charset="0"/>
              </a:rPr>
              <a:t>5 times </a:t>
            </a:r>
            <a:r>
              <a:rPr lang="en-US" sz="2200" dirty="0"/>
              <a:t>more likely to file a workers’ compensation claim</a:t>
            </a:r>
            <a:br>
              <a:rPr lang="en-US" sz="2200" dirty="0"/>
            </a:br>
            <a:br>
              <a:rPr lang="en-US" sz="22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16355-7902-F944-9C36-820B313B7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 b="20884"/>
          <a:stretch/>
        </p:blipFill>
        <p:spPr>
          <a:xfrm>
            <a:off x="719592" y="1571803"/>
            <a:ext cx="1759839" cy="7209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A5D7EA-621A-A74B-A231-E62CC901FCEF}"/>
              </a:ext>
            </a:extLst>
          </p:cNvPr>
          <p:cNvSpPr txBox="1">
            <a:spLocks/>
          </p:cNvSpPr>
          <p:nvPr/>
        </p:nvSpPr>
        <p:spPr>
          <a:xfrm>
            <a:off x="927935" y="914040"/>
            <a:ext cx="3389422" cy="657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060"/>
                </a:solidFill>
                <a:latin typeface="Myriad Web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SAMHSA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CEA533-0BB5-704A-8F11-B2D5D0752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/>
          <a:stretch/>
        </p:blipFill>
        <p:spPr>
          <a:xfrm>
            <a:off x="7888702" y="0"/>
            <a:ext cx="4303298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64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4567177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future </a:t>
            </a:r>
            <a:br>
              <a:rPr lang="en-US" dirty="0"/>
            </a:br>
            <a:r>
              <a:rPr lang="en-US" dirty="0"/>
              <a:t>of drug testing?</a:t>
            </a:r>
          </a:p>
        </p:txBody>
      </p:sp>
      <p:pic>
        <p:nvPicPr>
          <p:cNvPr id="12" name="Picture Placeholder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B4520A8C-355B-FD4F-B735-6027C9544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r="13712"/>
          <a:stretch>
            <a:fillRect/>
          </a:stretch>
        </p:blipFill>
        <p:spPr>
          <a:xfrm>
            <a:off x="5099529" y="0"/>
            <a:ext cx="7092472" cy="55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0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2" y="2829272"/>
            <a:ext cx="2923572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Marijuana is </a:t>
            </a:r>
            <a:br>
              <a:rPr lang="en-US" dirty="0"/>
            </a:br>
            <a:r>
              <a:rPr lang="en-US" dirty="0"/>
              <a:t>here to stay</a:t>
            </a:r>
          </a:p>
        </p:txBody>
      </p:sp>
      <p:pic>
        <p:nvPicPr>
          <p:cNvPr id="5" name="Content Placeholder 5" descr="A cat in a bag&#10;&#10;Description automatically generated with low confidence">
            <a:extLst>
              <a:ext uri="{FF2B5EF4-FFF2-40B4-BE49-F238E27FC236}">
                <a16:creationId xmlns:a16="http://schemas.microsoft.com/office/drawing/2014/main" id="{17521B3B-9E2D-9F42-9E82-388AD0EC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2982"/>
          <a:stretch/>
        </p:blipFill>
        <p:spPr>
          <a:xfrm>
            <a:off x="7135352" y="0"/>
            <a:ext cx="5056648" cy="5658545"/>
          </a:xfrm>
          <a:prstGeom prst="rect">
            <a:avLst/>
          </a:prstGeom>
        </p:spPr>
      </p:pic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AEDB9381-96F8-C44D-8B6D-2C0E435C1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8" y="941979"/>
            <a:ext cx="2745029" cy="32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38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993624"/>
            <a:ext cx="4358832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Impairment is a growing concern</a:t>
            </a:r>
          </a:p>
        </p:txBody>
      </p:sp>
      <p:pic>
        <p:nvPicPr>
          <p:cNvPr id="7" name="Content Placeholder 5" descr="Chart, bubble chart&#10;&#10;Description automatically generated">
            <a:extLst>
              <a:ext uri="{FF2B5EF4-FFF2-40B4-BE49-F238E27FC236}">
                <a16:creationId xmlns:a16="http://schemas.microsoft.com/office/drawing/2014/main" id="{92A56C92-DFE6-A641-8301-7FE9712F88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" r="1" b="4609"/>
          <a:stretch/>
        </p:blipFill>
        <p:spPr>
          <a:xfrm>
            <a:off x="6872173" y="0"/>
            <a:ext cx="5319827" cy="3322506"/>
          </a:xfrm>
          <a:prstGeom prst="rect">
            <a:avLst/>
          </a:prstGeom>
        </p:spPr>
      </p:pic>
      <p:pic>
        <p:nvPicPr>
          <p:cNvPr id="9" name="Content Placeholder 7" descr="A tree with red leaves&#10;&#10;Description automatically generated with low confidence">
            <a:extLst>
              <a:ext uri="{FF2B5EF4-FFF2-40B4-BE49-F238E27FC236}">
                <a16:creationId xmlns:a16="http://schemas.microsoft.com/office/drawing/2014/main" id="{9952BCA1-7A83-9644-B74C-F2E1BE6C0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r="10494" b="2"/>
          <a:stretch/>
        </p:blipFill>
        <p:spPr>
          <a:xfrm>
            <a:off x="7748471" y="3322505"/>
            <a:ext cx="3432413" cy="22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3221-5CC7-6E48-AE57-C5084804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Kansas City, Missouri</a:t>
            </a:r>
          </a:p>
        </p:txBody>
      </p:sp>
      <p:pic>
        <p:nvPicPr>
          <p:cNvPr id="5" name="Picture Placeholder 7" descr="A picture containing outdoor, grass, building, city&#10;&#10;Description automatically generated">
            <a:extLst>
              <a:ext uri="{FF2B5EF4-FFF2-40B4-BE49-F238E27FC236}">
                <a16:creationId xmlns:a16="http://schemas.microsoft.com/office/drawing/2014/main" id="{44A398C2-3108-0D4B-B84A-C6C262E0E83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5" r="-1" b="5032"/>
          <a:stretch/>
        </p:blipFill>
        <p:spPr>
          <a:xfrm>
            <a:off x="838200" y="1419305"/>
            <a:ext cx="3481070" cy="1873250"/>
          </a:xfrm>
          <a:prstGeom prst="rect">
            <a:avLst/>
          </a:prstGeom>
        </p:spPr>
      </p:pic>
      <p:pic>
        <p:nvPicPr>
          <p:cNvPr id="6" name="Picture Placeholder 5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94A54F0B-DBC2-1140-80BE-B677D644B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8" r="-1" b="775"/>
          <a:stretch/>
        </p:blipFill>
        <p:spPr>
          <a:xfrm>
            <a:off x="4419954" y="1419305"/>
            <a:ext cx="3297146" cy="185464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Placeholder 11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FC891680-5D03-7344-974B-89D3D1FB5D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r="-1" b="7865"/>
          <a:stretch/>
        </p:blipFill>
        <p:spPr>
          <a:xfrm>
            <a:off x="4419954" y="3361022"/>
            <a:ext cx="3481070" cy="19581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Placeholder 8" descr="A picture containing building, outdoor, sky, road&#10;&#10;Description automatically generated">
            <a:extLst>
              <a:ext uri="{FF2B5EF4-FFF2-40B4-BE49-F238E27FC236}">
                <a16:creationId xmlns:a16="http://schemas.microsoft.com/office/drawing/2014/main" id="{8BBD3BBC-3BFD-FB42-AE82-7EE9212308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 r="-1" b="8303"/>
          <a:stretch/>
        </p:blipFill>
        <p:spPr>
          <a:xfrm>
            <a:off x="838200" y="3361022"/>
            <a:ext cx="3481070" cy="19581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26559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4567177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impairment be tested?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EA350-946A-2349-A2C0-2D1797C64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27004"/>
          <a:stretch/>
        </p:blipFill>
        <p:spPr>
          <a:xfrm>
            <a:off x="5959061" y="0"/>
            <a:ext cx="6232939" cy="56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9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5435278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Ocular changes related to specific drugs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BCC8A-3717-F04D-99D9-556B0228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3"/>
          <a:stretch/>
        </p:blipFill>
        <p:spPr>
          <a:xfrm>
            <a:off x="6093070" y="0"/>
            <a:ext cx="6098930" cy="56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76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5435278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tests on </a:t>
            </a:r>
            <a:br>
              <a:rPr lang="en-US" dirty="0"/>
            </a:br>
            <a:r>
              <a:rPr lang="en-US" dirty="0"/>
              <a:t>the horizon?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0255D-F166-7042-B254-A70D35BE8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0"/>
          <a:stretch/>
        </p:blipFill>
        <p:spPr>
          <a:xfrm>
            <a:off x="5284177" y="0"/>
            <a:ext cx="6907824" cy="56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45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127B0A-7CB0-DD4C-882A-B931B32B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04" y="3055356"/>
            <a:ext cx="5713071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Let’s look at New Jersey. Now that recreational use is legal, can your boss fire you for smoking weed?</a:t>
            </a:r>
          </a:p>
        </p:txBody>
      </p:sp>
      <p:pic>
        <p:nvPicPr>
          <p:cNvPr id="4" name="Content Placeholder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573A782-50D9-1D4A-8786-67798D3F5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23557" b="-2"/>
          <a:stretch/>
        </p:blipFill>
        <p:spPr>
          <a:xfrm>
            <a:off x="6793868" y="0"/>
            <a:ext cx="5398132" cy="5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9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C6190A55-242C-5447-8BA5-92EBF06DC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428347" y="494679"/>
            <a:ext cx="8279758" cy="46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3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6E5D-E34F-9042-8D38-5EFA6AB4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is a WIRE?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7E4-CCF0-2B41-86E8-8963655C6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3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C4FB-4EBF-404A-9427-184C439E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Workplace Impairment Recognition Expert (WIRE)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17B5A-BD3D-4CA9-AC2E-E96586B36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66928"/>
            <a:ext cx="8143754" cy="1872564"/>
          </a:xfrm>
        </p:spPr>
        <p:txBody>
          <a:bodyPr>
            <a:noAutofit/>
          </a:bodyPr>
          <a:lstStyle/>
          <a:p>
            <a:r>
              <a:rPr lang="en-US" sz="3600" dirty="0"/>
              <a:t>An individual trained to detect and identify an employee’s use or impairment from marijuana or other intoxicating substances and to assist in the investigation of workplace accidents.</a:t>
            </a:r>
          </a:p>
        </p:txBody>
      </p:sp>
    </p:spTree>
    <p:extLst>
      <p:ext uri="{BB962C8B-B14F-4D97-AF65-F5344CB8AC3E}">
        <p14:creationId xmlns:p14="http://schemas.microsoft.com/office/powerpoint/2010/main" val="2990009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4457-2A72-4197-A734-06EC7253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 SUMMARY</a:t>
            </a:r>
          </a:p>
        </p:txBody>
      </p:sp>
    </p:spTree>
    <p:extLst>
      <p:ext uri="{BB962C8B-B14F-4D97-AF65-F5344CB8AC3E}">
        <p14:creationId xmlns:p14="http://schemas.microsoft.com/office/powerpoint/2010/main" val="2782794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C4FB-4EBF-404A-9427-184C439E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5632938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Non-Negative</a:t>
            </a:r>
            <a:br>
              <a:rPr lang="en-US" dirty="0"/>
            </a:br>
            <a:r>
              <a:rPr lang="en-US" dirty="0"/>
              <a:t>Post-Accident Tests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47030-9D76-F24F-88F5-AEC6CFA4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74" y="116043"/>
            <a:ext cx="3959164" cy="5278885"/>
          </a:xfrm>
          <a:prstGeom prst="rect">
            <a:avLst/>
          </a:prstGeom>
          <a:effectLst>
            <a:outerShdw blurRad="2032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377B7-76EB-4513-A669-DEC91CB6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38" y="110554"/>
            <a:ext cx="4130436" cy="546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42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71ED-098A-4BF1-B575-D6891B5F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keeping with the horse racing theme….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ACE0B-BABE-4575-B4A0-43E172A0E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grass, outdoor, mammal, brown&#10;&#10;Description automatically generated">
            <a:extLst>
              <a:ext uri="{FF2B5EF4-FFF2-40B4-BE49-F238E27FC236}">
                <a16:creationId xmlns:a16="http://schemas.microsoft.com/office/drawing/2014/main" id="{1EFF61EF-3EC4-4D96-AE02-C8FA44218F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9012" y="2200542"/>
            <a:ext cx="4762499" cy="357187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9FC5D-98DA-46D9-9B72-6B7DA266A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7289E-696B-4929-9CD7-024AE13FCE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964B-01BC-0740-A6A1-D9AD3641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Interest in Toxicology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2D4476-226F-1746-AF85-B9E683BF7EB3}"/>
              </a:ext>
            </a:extLst>
          </p:cNvPr>
          <p:cNvSpPr txBox="1">
            <a:spLocks/>
          </p:cNvSpPr>
          <p:nvPr/>
        </p:nvSpPr>
        <p:spPr>
          <a:xfrm>
            <a:off x="838200" y="2077837"/>
            <a:ext cx="5468454" cy="1073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400" dirty="0">
                <a:latin typeface="Myriad Pro" panose="020B0503030403020204" pitchFamily="34" charset="0"/>
                <a:cs typeface="Arial" panose="020B0604020202020204" pitchFamily="34" charset="0"/>
              </a:rPr>
              <a:t>Community ERs, level I II III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400" dirty="0">
                <a:latin typeface="Myriad Pro" panose="020B0503030403020204" pitchFamily="34" charset="0"/>
                <a:cs typeface="Arial" panose="020B0604020202020204" pitchFamily="34" charset="0"/>
              </a:rPr>
              <a:t>Trauma centers–Suburban and inner-city hospitals. 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400" dirty="0">
                <a:latin typeface="Myriad Pro" panose="020B0503030403020204" pitchFamily="34" charset="0"/>
                <a:cs typeface="Arial" panose="020B0604020202020204" pitchFamily="34" charset="0"/>
              </a:rPr>
              <a:t>Drug testing would be initiated routinely with all trauma cases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2D5E44-C7AB-5B4E-A2C0-65D9CE5FEC7D}"/>
              </a:ext>
            </a:extLst>
          </p:cNvPr>
          <p:cNvSpPr txBox="1">
            <a:spLocks/>
          </p:cNvSpPr>
          <p:nvPr/>
        </p:nvSpPr>
        <p:spPr>
          <a:xfrm>
            <a:off x="1207687" y="3073922"/>
            <a:ext cx="2244033" cy="661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Myriad Pro" panose="020B0503030403020204" pitchFamily="34" charset="0"/>
                <a:cs typeface="Arial" panose="020B0604020202020204" pitchFamily="34" charset="0"/>
              </a:rPr>
              <a:t>Blood alcohol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Myriad Pro" panose="020B0503030403020204" pitchFamily="34" charset="0"/>
                <a:cs typeface="Arial" panose="020B0604020202020204" pitchFamily="34" charset="0"/>
              </a:rPr>
              <a:t>Urine immunoassay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8E262-6E55-7C44-86D6-AB05C8E9B9BD}"/>
              </a:ext>
            </a:extLst>
          </p:cNvPr>
          <p:cNvSpPr txBox="1">
            <a:spLocks/>
          </p:cNvSpPr>
          <p:nvPr/>
        </p:nvSpPr>
        <p:spPr>
          <a:xfrm>
            <a:off x="838200" y="3826035"/>
            <a:ext cx="4902200" cy="1073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400" dirty="0">
                <a:latin typeface="Myriad Pro" panose="020B0503030403020204" pitchFamily="34" charset="0"/>
                <a:cs typeface="Arial" panose="020B0604020202020204" pitchFamily="34" charset="0"/>
              </a:rPr>
              <a:t>Frequently drug testing would occur with patients with altered mental status and would run the gamut from alcohol to hallucinogens to more recently GHB.</a:t>
            </a:r>
          </a:p>
        </p:txBody>
      </p:sp>
    </p:spTree>
    <p:extLst>
      <p:ext uri="{BB962C8B-B14F-4D97-AF65-F5344CB8AC3E}">
        <p14:creationId xmlns:p14="http://schemas.microsoft.com/office/powerpoint/2010/main" val="2625676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6E5D-E34F-9042-8D38-5EFA6AB4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427E4-CCF0-2B41-86E8-8963655C6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39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C4FB-4EBF-404A-9427-184C439E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45" y="2809936"/>
            <a:ext cx="2859593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6" name="Content Placeholder 5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3CECE3E-C09C-FB4E-B129-90BE1DD52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"/>
          <a:stretch/>
        </p:blipFill>
        <p:spPr>
          <a:xfrm>
            <a:off x="6857581" y="0"/>
            <a:ext cx="5334419" cy="5619872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31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8109-9916-594A-8D86-374D359C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Timeline: 1960 - 1990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9FB8F-3EEF-CF4D-B7FD-9F4A11F1B15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03041" y="2383239"/>
            <a:ext cx="1158306" cy="285625"/>
          </a:xfrm>
        </p:spPr>
        <p:txBody>
          <a:bodyPr>
            <a:normAutofit/>
          </a:bodyPr>
          <a:lstStyle/>
          <a:p>
            <a:r>
              <a:rPr lang="en-US" sz="1400" dirty="0"/>
              <a:t>The Fab Four</a:t>
            </a:r>
          </a:p>
        </p:txBody>
      </p:sp>
      <p:pic>
        <p:nvPicPr>
          <p:cNvPr id="5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1C6AB94F-D3A0-8D46-BB74-4DC23260E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1"/>
          <a:stretch/>
        </p:blipFill>
        <p:spPr>
          <a:xfrm>
            <a:off x="222381" y="2011586"/>
            <a:ext cx="2061815" cy="11597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Placeholder 5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80BAB081-47B9-234D-B893-699127D33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 b="3"/>
          <a:stretch/>
        </p:blipFill>
        <p:spPr>
          <a:xfrm>
            <a:off x="2439723" y="1505675"/>
            <a:ext cx="842746" cy="846330"/>
          </a:xfrm>
          <a:prstGeom prst="rect">
            <a:avLst/>
          </a:prstGeom>
        </p:spPr>
      </p:pic>
      <p:pic>
        <p:nvPicPr>
          <p:cNvPr id="7" name="Picture Placeholder 5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C329227A-8D75-B844-8CD5-2716354D0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2752"/>
          <a:stretch>
            <a:fillRect/>
          </a:stretch>
        </p:blipFill>
        <p:spPr>
          <a:xfrm>
            <a:off x="3561347" y="1533052"/>
            <a:ext cx="1037156" cy="81895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64808D7-E584-CF43-85DD-37DB0FAB56FB}"/>
              </a:ext>
            </a:extLst>
          </p:cNvPr>
          <p:cNvSpPr txBox="1">
            <a:spLocks/>
          </p:cNvSpPr>
          <p:nvPr/>
        </p:nvSpPr>
        <p:spPr>
          <a:xfrm>
            <a:off x="3593631" y="2389738"/>
            <a:ext cx="877625" cy="495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Timothy Leary</a:t>
            </a:r>
          </a:p>
        </p:txBody>
      </p:sp>
      <p:pic>
        <p:nvPicPr>
          <p:cNvPr id="9" name="Picture Placeholder 5" descr="A picture containing text, building, booth&#10;&#10;Description automatically generated">
            <a:extLst>
              <a:ext uri="{FF2B5EF4-FFF2-40B4-BE49-F238E27FC236}">
                <a16:creationId xmlns:a16="http://schemas.microsoft.com/office/drawing/2014/main" id="{8C561956-F5D1-AE43-9F64-321E285F6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r="1" b="13286"/>
          <a:stretch/>
        </p:blipFill>
        <p:spPr>
          <a:xfrm>
            <a:off x="2336333" y="3130463"/>
            <a:ext cx="3359937" cy="18899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Content Placeholder 5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D5F25CF5-BC92-CA4C-A384-C824162144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/>
          <a:stretch/>
        </p:blipFill>
        <p:spPr>
          <a:xfrm>
            <a:off x="5748407" y="1218248"/>
            <a:ext cx="2296709" cy="1895534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7817945-397C-E248-8506-3A7691FCE6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8045116" y="3147145"/>
            <a:ext cx="3359936" cy="18899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CEF2C4-F0B7-674F-87CB-18FD6A62B627}"/>
              </a:ext>
            </a:extLst>
          </p:cNvPr>
          <p:cNvCxnSpPr>
            <a:cxnSpLocks/>
          </p:cNvCxnSpPr>
          <p:nvPr/>
        </p:nvCxnSpPr>
        <p:spPr>
          <a:xfrm>
            <a:off x="336884" y="3130463"/>
            <a:ext cx="110681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39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CF7E4-8EFC-0642-8FD9-49554296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98"/>
            <a:ext cx="5817243" cy="657763"/>
          </a:xfrm>
        </p:spPr>
        <p:txBody>
          <a:bodyPr>
            <a:normAutofit fontScale="90000"/>
          </a:bodyPr>
          <a:lstStyle/>
          <a:p>
            <a:r>
              <a:rPr lang="en-US" dirty="0"/>
              <a:t>Ten most commonly abused drugs in the 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F11904-B061-D640-B2EA-C78EF5817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935" y="2269017"/>
            <a:ext cx="2926080" cy="1770548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Alcohol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Marijuana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Pain relievers (other than Heroin)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Hallucinogens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Depressants (tranquilizers and sedatives)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F27415A-5C41-EC43-824F-7EE9D291387E}"/>
              </a:ext>
            </a:extLst>
          </p:cNvPr>
          <p:cNvSpPr txBox="1">
            <a:spLocks/>
          </p:cNvSpPr>
          <p:nvPr/>
        </p:nvSpPr>
        <p:spPr>
          <a:xfrm>
            <a:off x="4122673" y="2269017"/>
            <a:ext cx="2197105" cy="1585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Myriad Web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400" dirty="0"/>
              <a:t>Cocaine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Prescription stimulants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Inhalants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Meth-amphetamines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Heroin</a:t>
            </a:r>
          </a:p>
        </p:txBody>
      </p:sp>
    </p:spTree>
    <p:extLst>
      <p:ext uri="{BB962C8B-B14F-4D97-AF65-F5344CB8AC3E}">
        <p14:creationId xmlns:p14="http://schemas.microsoft.com/office/powerpoint/2010/main" val="254119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6579-CDE4-1B40-8BB9-DB7AB374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Alcohol vs. Marijuana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EBB07-FD40-BE47-B71A-0DDA7F9D6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63587"/>
            <a:ext cx="10515600" cy="1449614"/>
          </a:xfrm>
        </p:spPr>
        <p:txBody>
          <a:bodyPr>
            <a:normAutofit/>
          </a:bodyPr>
          <a:lstStyle/>
          <a:p>
            <a:r>
              <a:rPr lang="en-US" sz="4000" dirty="0"/>
              <a:t>An Emergency Physician’s perspective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59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3AC85DB-21D8-4D44-973C-68BA0B454C6A}"/>
              </a:ext>
            </a:extLst>
          </p:cNvPr>
          <p:cNvSpPr txBox="1">
            <a:spLocks/>
          </p:cNvSpPr>
          <p:nvPr/>
        </p:nvSpPr>
        <p:spPr>
          <a:xfrm>
            <a:off x="734028" y="2866728"/>
            <a:ext cx="5111187" cy="657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2060"/>
                </a:solidFill>
                <a:latin typeface="Myriad Web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4300" dirty="0"/>
              <a:t>This isn’t your mom </a:t>
            </a:r>
            <a:br>
              <a:rPr lang="en-US" sz="4300" dirty="0"/>
            </a:br>
            <a:r>
              <a:rPr lang="en-US" sz="4300" dirty="0"/>
              <a:t>and dad’s marijuana…</a:t>
            </a:r>
          </a:p>
        </p:txBody>
      </p:sp>
      <p:pic>
        <p:nvPicPr>
          <p:cNvPr id="8" name="Picture Placeholder 5" descr="A picture containing text, outdoor, black&#10;&#10;Description automatically generated">
            <a:extLst>
              <a:ext uri="{FF2B5EF4-FFF2-40B4-BE49-F238E27FC236}">
                <a16:creationId xmlns:a16="http://schemas.microsoft.com/office/drawing/2014/main" id="{64F6732F-8B95-A048-9299-BB8C2089C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482"/>
          <a:stretch/>
        </p:blipFill>
        <p:spPr>
          <a:xfrm>
            <a:off x="6546457" y="0"/>
            <a:ext cx="5645543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52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914</Words>
  <Application>Microsoft Office PowerPoint</Application>
  <PresentationFormat>Widescreen</PresentationFormat>
  <Paragraphs>135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Courier New</vt:lpstr>
      <vt:lpstr>Myriad Pro</vt:lpstr>
      <vt:lpstr>Myriad Web Pro</vt:lpstr>
      <vt:lpstr>Wingdings</vt:lpstr>
      <vt:lpstr>1_Office Theme</vt:lpstr>
      <vt:lpstr>Dr. Kirk Roberts  Chief MRO</vt:lpstr>
      <vt:lpstr>About Dr. Kirk Roberts </vt:lpstr>
      <vt:lpstr>MRO Study of Post-Accident Positivity</vt:lpstr>
      <vt:lpstr>Kansas City, Missouri</vt:lpstr>
      <vt:lpstr>Key Interest in Toxicology</vt:lpstr>
      <vt:lpstr>Timeline: 1960 - 1990</vt:lpstr>
      <vt:lpstr>Ten most commonly abused drugs in the US</vt:lpstr>
      <vt:lpstr>Alcohol vs. Marijuana</vt:lpstr>
      <vt:lpstr>PowerPoint Presentation</vt:lpstr>
      <vt:lpstr>Potency of seized Marijuana in the US</vt:lpstr>
      <vt:lpstr>PowerPoint Presentation</vt:lpstr>
      <vt:lpstr>Marijuana timeline</vt:lpstr>
      <vt:lpstr>Marijuana State Map</vt:lpstr>
      <vt:lpstr>Medical Review Office</vt:lpstr>
      <vt:lpstr>How does the typical marijuana positive interview go?</vt:lpstr>
      <vt:lpstr>But doc, I only use CBD….</vt:lpstr>
      <vt:lpstr>2021 Quest Diagnostics Drug Testing Index™</vt:lpstr>
      <vt:lpstr>Post-accident Results</vt:lpstr>
      <vt:lpstr>2018 I began working as an MRO</vt:lpstr>
      <vt:lpstr>Analysis of Post-Accident Non-Negative Results</vt:lpstr>
      <vt:lpstr>Seventeen of the tests were positive for Marijuana and  an additional analyte</vt:lpstr>
      <vt:lpstr>89 of the 300 tests were positive for  analytes other than Marijuana</vt:lpstr>
      <vt:lpstr>What are the limitations of this information?</vt:lpstr>
      <vt:lpstr>There is ALWAYS room for more!</vt:lpstr>
      <vt:lpstr>2021 Quest Diagnostics Drug Testing Index™</vt:lpstr>
      <vt:lpstr>PowerPoint Presentation</vt:lpstr>
      <vt:lpstr>Support for Marijuana</vt:lpstr>
      <vt:lpstr>Reasons For Marijuana Use</vt:lpstr>
      <vt:lpstr>Medical Marijuana Indications</vt:lpstr>
      <vt:lpstr>Distribution of medical marijuana patients registered in Oregon by condition as of April 2021*</vt:lpstr>
      <vt:lpstr>Medical Marijuana </vt:lpstr>
      <vt:lpstr>Who is writing for medical marijuana?</vt:lpstr>
      <vt:lpstr>Impairment From Marijuana?</vt:lpstr>
      <vt:lpstr>Benefits of Drug  Testing Programs</vt:lpstr>
      <vt:lpstr>According to the National Council  on Alcoholism and Drug Dependence Inc., Drug abuse costs employers $81 billion dollars annually. 70% of the estimated 14.8 million who use illegal drugs are employed. </vt:lpstr>
      <vt:lpstr>Employees who use drugs are:  2.5 times more likely than co-workers to be absent for 8 or more days each year  3.6 times more likely to be involved in  an accident at work  5 times more likely to file a workers’ compensation claim   </vt:lpstr>
      <vt:lpstr>What is the future  of drug testing?</vt:lpstr>
      <vt:lpstr>Marijuana is  here to stay</vt:lpstr>
      <vt:lpstr>Impairment is a growing concern</vt:lpstr>
      <vt:lpstr>How can impairment be tested?</vt:lpstr>
      <vt:lpstr>Ocular changes related to specific drugs</vt:lpstr>
      <vt:lpstr>Additional tests on  the horizon?</vt:lpstr>
      <vt:lpstr>Let’s look at New Jersey. Now that recreational use is legal, can your boss fire you for smoking weed?</vt:lpstr>
      <vt:lpstr>PowerPoint Presentation</vt:lpstr>
      <vt:lpstr>What is a WIRE?</vt:lpstr>
      <vt:lpstr>Workplace Impairment Recognition Expert (WIRE)</vt:lpstr>
      <vt:lpstr>IN SUMMARY</vt:lpstr>
      <vt:lpstr>Non-Negative Post-Accident Tests</vt:lpstr>
      <vt:lpstr>In keeping with the horse racing theme….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Cynergy Wellness Inc.</dc:title>
  <dc:creator>Kirk Roberts</dc:creator>
  <cp:lastModifiedBy>Kirk Roberts</cp:lastModifiedBy>
  <cp:revision>66</cp:revision>
  <cp:lastPrinted>2022-04-01T17:05:12Z</cp:lastPrinted>
  <dcterms:created xsi:type="dcterms:W3CDTF">2021-12-01T22:11:31Z</dcterms:created>
  <dcterms:modified xsi:type="dcterms:W3CDTF">2022-04-01T17:26:21Z</dcterms:modified>
</cp:coreProperties>
</file>